
<file path=[Content_Types].xml><?xml version="1.0" encoding="utf-8"?>
<Types xmlns="http://schemas.openxmlformats.org/package/2006/content-types">
  <Default Extension="jpeg" ContentType="image/jpeg"/>
  <Default Extension="gif" ContentType="image/gif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9" r:id="rId3"/>
    <p:sldId id="316" r:id="rId5"/>
    <p:sldId id="304" r:id="rId6"/>
    <p:sldId id="305" r:id="rId7"/>
    <p:sldId id="306" r:id="rId8"/>
    <p:sldId id="307" r:id="rId9"/>
    <p:sldId id="313" r:id="rId10"/>
    <p:sldId id="299" r:id="rId11"/>
    <p:sldId id="287" r:id="rId12"/>
    <p:sldId id="258" r:id="rId13"/>
    <p:sldId id="263" r:id="rId14"/>
    <p:sldId id="288" r:id="rId15"/>
    <p:sldId id="289" r:id="rId16"/>
    <p:sldId id="317" r:id="rId17"/>
    <p:sldId id="318" r:id="rId18"/>
    <p:sldId id="319" r:id="rId19"/>
    <p:sldId id="321" r:id="rId20"/>
    <p:sldId id="320" r:id="rId21"/>
    <p:sldId id="293" r:id="rId22"/>
    <p:sldId id="314" r:id="rId23"/>
    <p:sldId id="322" r:id="rId24"/>
    <p:sldId id="285" r:id="rId25"/>
  </p:sldIdLst>
  <p:sldSz cx="9144000" cy="6858000" type="screen4x3"/>
  <p:notesSz cx="6858000" cy="9144000"/>
  <p:defaultTextStyle>
    <a:defPPr>
      <a:defRPr lang="vi-V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.VnTime" panose="020B7200000000000000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.VnTime" panose="020B7200000000000000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.VnTime" panose="020B7200000000000000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.VnTime" panose="020B7200000000000000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.VnTime" panose="020B7200000000000000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.VnTime" panose="020B7200000000000000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.VnTime" panose="020B7200000000000000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.VnTime" panose="020B7200000000000000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.VnTime" panose="020B7200000000000000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990099"/>
    <a:srgbClr val="000099"/>
    <a:srgbClr val="003300"/>
    <a:srgbClr val="FF0066"/>
    <a:srgbClr val="FF66FF"/>
    <a:srgbClr val="0000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821"/>
    <p:restoredTop sz="94660"/>
  </p:normalViewPr>
  <p:slideViewPr>
    <p:cSldViewPr showGuides="1">
      <p:cViewPr>
        <p:scale>
          <a:sx n="87" d="100"/>
          <a:sy n="87" d="100"/>
        </p:scale>
        <p:origin x="-642" y="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.VnTime" panose="020B7200000000000000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9D490F5-55D2-421B-9FE6-F5D6E031C3CF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anose="020B7200000000000000" pitchFamily="34" charset="0"/>
                <a:ea typeface="+mn-ea"/>
                <a:cs typeface="Arial" panose="020B0604020202020204" pitchFamily="34" charset="0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.VnTime" panose="020B7200000000000000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.VnTime" panose="020B7200000000000000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>
              <a:buNone/>
            </a:pPr>
            <a:fld id="{9A0DB2DC-4C9A-4742-B13C-FB6460FD3503}" type="slidenum">
              <a:rPr lang="en-US" altLang="x-none" sz="1200" dirty="0"/>
            </a:fld>
            <a:endParaRPr lang="en-US" altLang="x-none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25604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/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vi-VN" altLang="en-US" dirty="0">
              <a:latin typeface="Calibri" panose="020F0502020204030204" pitchFamily="34" charset="0"/>
            </a:endParaRPr>
          </a:p>
        </p:txBody>
      </p:sp>
      <p:sp>
        <p:nvSpPr>
          <p:cNvPr id="26628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000000"/>
                </a:solidFill>
                <a:latin typeface="Arial" panose="020B0604020202020204" pitchFamily="34" charset="0"/>
              </a:rPr>
            </a:fld>
            <a:endParaRPr lang="en-US" altLang="en-US" sz="1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27652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>
                <a:latin typeface="Verdana" panose="020B0604030504040204" pitchFamily="34" charset="0"/>
              </a:rPr>
            </a:fld>
            <a:endParaRPr lang="en-US" altLang="en-US" sz="12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000000"/>
                </a:solidFill>
                <a:latin typeface="Arial" panose="020B0604020202020204" pitchFamily="34" charset="0"/>
              </a:rPr>
            </a:fld>
            <a:endParaRPr lang="en-US" altLang="en-US" sz="1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8675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8676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/>
            <a:endParaRPr lang="en-US" altLang="en-US" dirty="0">
              <a:ea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29700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/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30724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/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31748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/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32772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000000"/>
                </a:solidFill>
              </a:rPr>
            </a:fld>
            <a:endParaRPr lang="en-US" altLang="en-US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33796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000000"/>
                </a:solidFill>
              </a:rPr>
            </a:fld>
            <a:endParaRPr lang="en-US" altLang="en-US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34820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000000"/>
                </a:solidFill>
              </a:rPr>
            </a:fld>
            <a:endParaRPr lang="en-US" altLang="en-US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vi-VN" altLang="en-US" dirty="0"/>
              <a:t>Nhấn soạn thảo kiểu tiêu đề trang cái</a:t>
            </a:r>
            <a:endParaRPr lang="vi-V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vi-VN" altLang="en-US" dirty="0"/>
              <a:t>Nhấn soạn thảo các kiểu văn bản trang cái</a:t>
            </a:r>
            <a:endParaRPr lang="vi-VN" altLang="en-US" dirty="0"/>
          </a:p>
          <a:p>
            <a:pPr lvl="1"/>
            <a:r>
              <a:rPr lang="vi-VN" altLang="en-US" dirty="0"/>
              <a:t>Mức hai</a:t>
            </a:r>
            <a:endParaRPr lang="vi-VN" altLang="en-US" dirty="0"/>
          </a:p>
          <a:p>
            <a:pPr lvl="2"/>
            <a:r>
              <a:rPr lang="vi-VN" altLang="en-US" dirty="0"/>
              <a:t>Mức ba</a:t>
            </a:r>
            <a:endParaRPr lang="vi-VN" altLang="en-US" dirty="0"/>
          </a:p>
          <a:p>
            <a:pPr lvl="3"/>
            <a:r>
              <a:rPr lang="vi-VN" altLang="en-US" dirty="0"/>
              <a:t>Mức bốn</a:t>
            </a:r>
            <a:endParaRPr lang="vi-VN" altLang="en-US" dirty="0"/>
          </a:p>
          <a:p>
            <a:pPr lvl="4"/>
            <a:r>
              <a:rPr lang="vi-VN" altLang="en-US" dirty="0"/>
              <a:t>Mức năm</a:t>
            </a:r>
            <a:endParaRPr lang="vi-V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vi-VN" dirty="0"/>
            </a:fld>
            <a:endParaRPr lang="vi-VN" dirty="0">
              <a:latin typeface=".VnTime" panose="020B7200000000000000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Arial" panose="020B0604020202020204" pitchFamily="34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GIF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7.GIF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GIF"/><Relationship Id="rId2" Type="http://schemas.openxmlformats.org/officeDocument/2006/relationships/image" Target="../media/image10.GIF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GIF"/><Relationship Id="rId2" Type="http://schemas.openxmlformats.org/officeDocument/2006/relationships/image" Target="../media/image10.GIF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GIF"/><Relationship Id="rId2" Type="http://schemas.openxmlformats.org/officeDocument/2006/relationships/image" Target="../media/image10.GIF"/><Relationship Id="rId1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GIF"/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8" name="AutoShape 4"/>
          <p:cNvSpPr>
            <a:spLocks noChangeAspect="1"/>
          </p:cNvSpPr>
          <p:nvPr/>
        </p:nvSpPr>
        <p:spPr>
          <a:xfrm>
            <a:off x="803275" y="3289300"/>
            <a:ext cx="7200900" cy="114300"/>
          </a:xfrm>
          <a:prstGeom prst="flowChartPredefinedProcess">
            <a:avLst/>
          </a:prstGeom>
          <a:gradFill rotWithShape="0">
            <a:gsLst>
              <a:gs pos="0">
                <a:srgbClr val="000000">
                  <a:alpha val="100000"/>
                </a:srgbClr>
              </a:gs>
              <a:gs pos="10001">
                <a:srgbClr val="000040">
                  <a:alpha val="100000"/>
                </a:srgbClr>
              </a:gs>
              <a:gs pos="25000">
                <a:srgbClr val="400040">
                  <a:alpha val="100000"/>
                </a:srgbClr>
              </a:gs>
              <a:gs pos="37500">
                <a:srgbClr val="8F0040">
                  <a:alpha val="100000"/>
                </a:srgbClr>
              </a:gs>
              <a:gs pos="45000">
                <a:srgbClr val="F27300">
                  <a:alpha val="100000"/>
                </a:srgbClr>
              </a:gs>
              <a:gs pos="50000">
                <a:srgbClr val="FFBF00">
                  <a:alpha val="100000"/>
                </a:srgbClr>
              </a:gs>
              <a:gs pos="55000">
                <a:srgbClr val="F27300">
                  <a:alpha val="100000"/>
                </a:srgbClr>
              </a:gs>
              <a:gs pos="62500">
                <a:srgbClr val="8F0040">
                  <a:alpha val="100000"/>
                </a:srgbClr>
              </a:gs>
              <a:gs pos="75000">
                <a:srgbClr val="400040">
                  <a:alpha val="100000"/>
                </a:srgbClr>
              </a:gs>
              <a:gs pos="89999">
                <a:srgbClr val="000040">
                  <a:alpha val="100000"/>
                </a:srgbClr>
              </a:gs>
              <a:gs pos="100000">
                <a:srgbClr val="000000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en-US" altLang="en-US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388" y="1482725"/>
            <a:ext cx="8743950" cy="6778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defTabSz="914400">
              <a:lnSpc>
                <a:spcPct val="115000"/>
              </a:lnSpc>
              <a:spcBef>
                <a:spcPts val="300"/>
              </a:spcBef>
              <a:spcAft>
                <a:spcPts val="1000"/>
              </a:spcAft>
              <a:tabLst>
                <a:tab pos="269875" algn="l"/>
              </a:tabLst>
            </a:pPr>
            <a:r>
              <a:rPr lang="en-US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BÀI GIẢNG</a:t>
            </a:r>
            <a:endParaRPr lang="en-US" altLang="en-US" sz="36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2211388"/>
            <a:ext cx="871220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defTabSz="914400">
              <a:tabLst>
                <a:tab pos="269875" algn="l"/>
              </a:tabLst>
            </a:pPr>
            <a:r>
              <a:rPr lang="en-US" altLang="en-US" sz="6000" b="1" dirty="0">
                <a:solidFill>
                  <a:srgbClr val="003300"/>
                </a:solidFill>
                <a:latin typeface="Arial" panose="020B0604020202020204" pitchFamily="34" charset="0"/>
              </a:rPr>
              <a:t>GIÁO DỤC CHÍNH TRỊ</a:t>
            </a:r>
            <a:endParaRPr lang="en-US" altLang="en-US" sz="6000" dirty="0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sp>
        <p:nvSpPr>
          <p:cNvPr id="2053" name="Rectangle 21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en-US" altLang="en-US" dirty="0">
              <a:latin typeface=".VnTime" panose="020B7200000000000000" pitchFamily="34" charset="0"/>
            </a:endParaRPr>
          </a:p>
        </p:txBody>
      </p:sp>
      <p:grpSp>
        <p:nvGrpSpPr>
          <p:cNvPr id="3" name="Group 11"/>
          <p:cNvGrpSpPr/>
          <p:nvPr/>
        </p:nvGrpSpPr>
        <p:grpSpPr>
          <a:xfrm>
            <a:off x="833438" y="3860800"/>
            <a:ext cx="2874962" cy="1933575"/>
            <a:chOff x="5225" y="9335"/>
            <a:chExt cx="2520" cy="1750"/>
          </a:xfrm>
        </p:grpSpPr>
        <p:sp>
          <p:nvSpPr>
            <p:cNvPr id="2058" name="AutoShape 20" descr="2"/>
            <p:cNvSpPr>
              <a:spLocks noChangeArrowheads="1"/>
            </p:cNvSpPr>
            <p:nvPr/>
          </p:nvSpPr>
          <p:spPr bwMode="auto">
            <a:xfrm>
              <a:off x="5225" y="10186"/>
              <a:ext cx="2520" cy="899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1" cstate="print"/>
              <a:srcRect/>
              <a:stretch>
                <a:fillRect/>
              </a:stretch>
            </a:blipFill>
            <a:ln w="9525">
              <a:noFill/>
              <a:round/>
            </a:ln>
            <a:effectLst>
              <a:outerShdw dist="107763" dir="2700000" algn="ctr" rotWithShape="0">
                <a:srgbClr val="C0C0C0"/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anose="020B7200000000000000" pitchFamily="34" charset="0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2" name="Picture 19" descr="cosmoS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02" y="9335"/>
              <a:ext cx="1080" cy="88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9" name="Picture 18" descr="BOOK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14" y="10122"/>
              <a:ext cx="1260" cy="9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60" name="Picture 17" descr="BOOK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42" y="9848"/>
              <a:ext cx="1635" cy="79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61" name="Picture 16" descr="QUILLPEN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15" y="9336"/>
              <a:ext cx="702" cy="139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62" name="Text Box 15"/>
            <p:cNvSpPr txBox="1"/>
            <p:nvPr/>
          </p:nvSpPr>
          <p:spPr>
            <a:xfrm>
              <a:off x="5867" y="9897"/>
              <a:ext cx="900" cy="5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r" eaLnBrk="0" hangingPunct="0"/>
              <a:r>
                <a:rPr lang="vi-VN" altLang="en-US" sz="800" b="1" dirty="0"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dirty="0">
                <a:latin typeface=".VnTime" panose="020B7200000000000000" pitchFamily="34" charset="0"/>
              </a:endParaRPr>
            </a:p>
          </p:txBody>
        </p:sp>
        <p:sp>
          <p:nvSpPr>
            <p:cNvPr id="2063" name="Text Box 14"/>
            <p:cNvSpPr txBox="1"/>
            <p:nvPr/>
          </p:nvSpPr>
          <p:spPr>
            <a:xfrm>
              <a:off x="6665" y="9863"/>
              <a:ext cx="577" cy="37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eaLnBrk="0" hangingPunct="0"/>
              <a:endParaRPr lang="en-US" altLang="en-US" dirty="0">
                <a:latin typeface=".VnTime" panose="020B7200000000000000" pitchFamily="34" charset="0"/>
              </a:endParaRPr>
            </a:p>
          </p:txBody>
        </p:sp>
        <p:sp>
          <p:nvSpPr>
            <p:cNvPr id="2064" name="WordArt 13"/>
            <p:cNvSpPr>
              <a:spLocks noTextEdit="1"/>
            </p:cNvSpPr>
            <p:nvPr/>
          </p:nvSpPr>
          <p:spPr>
            <a:xfrm rot="1334491">
              <a:off x="6130" y="10696"/>
              <a:ext cx="600" cy="12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  <a:normAutofit/>
            </a:bodyPr>
            <a:p>
              <a:pPr algn="ctr"/>
              <a:r>
                <a:rPr lang="en-US" sz="3600" b="1">
                  <a:solidFill>
                    <a:srgbClr val="FFFFFF"/>
                  </a:solidFill>
                  <a:latin typeface="VNbritannic" charset="0"/>
                  <a:ea typeface="VNbritannic" charset="0"/>
                </a:rPr>
                <a:t>NÀM </a:t>
              </a:r>
              <a:endParaRPr lang="en-US" sz="3600" b="1">
                <a:solidFill>
                  <a:srgbClr val="FFFFFF"/>
                </a:solidFill>
                <a:latin typeface="VNbritannic" charset="0"/>
                <a:ea typeface="VNbritannic" charset="0"/>
              </a:endParaRPr>
            </a:p>
          </p:txBody>
        </p:sp>
        <p:sp>
          <p:nvSpPr>
            <p:cNvPr id="2065" name="Text Box 12"/>
            <p:cNvSpPr txBox="1"/>
            <p:nvPr/>
          </p:nvSpPr>
          <p:spPr>
            <a:xfrm>
              <a:off x="6623" y="10049"/>
              <a:ext cx="720" cy="5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eaLnBrk="0" hangingPunct="0"/>
              <a:endParaRPr lang="en-US" altLang="en-US" dirty="0">
                <a:latin typeface=".VnTime" panose="020B7200000000000000" pitchFamily="34" charset="0"/>
              </a:endParaRPr>
            </a:p>
          </p:txBody>
        </p:sp>
      </p:grpSp>
      <p:pic>
        <p:nvPicPr>
          <p:cNvPr id="18" name="Picture 1" descr="LoGoLT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99413" y="46038"/>
            <a:ext cx="1144588" cy="987425"/>
          </a:xfrm>
          <a:prstGeom prst="rect">
            <a:avLst/>
          </a:prstGeom>
          <a:gradFill rotWithShape="1">
            <a:gsLst>
              <a:gs pos="0">
                <a:srgbClr val="3333CC">
                  <a:tint val="50000"/>
                  <a:satMod val="300000"/>
                </a:srgbClr>
              </a:gs>
              <a:gs pos="35000">
                <a:srgbClr val="3333CC">
                  <a:tint val="37000"/>
                  <a:satMod val="300000"/>
                </a:srgbClr>
              </a:gs>
              <a:gs pos="100000">
                <a:srgbClr val="3333CC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3333CC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pic>
      <p:sp>
        <p:nvSpPr>
          <p:cNvPr id="4" name="Rectangle 1"/>
          <p:cNvSpPr/>
          <p:nvPr/>
        </p:nvSpPr>
        <p:spPr>
          <a:xfrm>
            <a:off x="52388" y="25400"/>
            <a:ext cx="7947025" cy="10271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TRƯỜNG CAO ĐẲNG LÝ TỰ TRỌNG TP.HỒ CHÍ MINH</a:t>
            </a:r>
            <a:endParaRPr lang="en-US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 lvl="0" algn="ctr" eaLnBrk="1" hangingPunct="1"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KHOA LÝ LUẬN CHÍNH TRỊ</a:t>
            </a:r>
            <a:endParaRPr lang="en-US" altLang="en-US" sz="20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5"/>
          <p:cNvSpPr/>
          <p:nvPr/>
        </p:nvSpPr>
        <p:spPr>
          <a:xfrm>
            <a:off x="541338" y="339725"/>
            <a:ext cx="3675062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sz="32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YÊU CẦU CHUNG</a:t>
            </a:r>
            <a:endParaRPr lang="en-US" altLang="en-US" sz="3200" b="1" dirty="0">
              <a:solidFill>
                <a:srgbClr val="00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075" name="Group 21"/>
          <p:cNvGrpSpPr/>
          <p:nvPr/>
        </p:nvGrpSpPr>
        <p:grpSpPr>
          <a:xfrm>
            <a:off x="247650" y="955675"/>
            <a:ext cx="8410575" cy="76200"/>
            <a:chOff x="240" y="528"/>
            <a:chExt cx="5298" cy="48"/>
          </a:xfrm>
        </p:grpSpPr>
        <p:sp>
          <p:nvSpPr>
            <p:cNvPr id="3081" name="Line 7"/>
            <p:cNvSpPr/>
            <p:nvPr/>
          </p:nvSpPr>
          <p:spPr>
            <a:xfrm>
              <a:off x="240" y="576"/>
              <a:ext cx="2688" cy="0"/>
            </a:xfrm>
            <a:prstGeom prst="line">
              <a:avLst/>
            </a:prstGeom>
            <a:ln w="1270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82" name="Line 8"/>
            <p:cNvSpPr/>
            <p:nvPr/>
          </p:nvSpPr>
          <p:spPr>
            <a:xfrm>
              <a:off x="240" y="528"/>
              <a:ext cx="5298" cy="0"/>
            </a:xfrm>
            <a:prstGeom prst="line">
              <a:avLst/>
            </a:prstGeom>
            <a:ln w="127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9220" name="Rectangle 7"/>
          <p:cNvSpPr/>
          <p:nvPr/>
        </p:nvSpPr>
        <p:spPr>
          <a:xfrm>
            <a:off x="665163" y="1447800"/>
            <a:ext cx="79740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90000"/>
              </a:lnSpc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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Dự lớp </a:t>
            </a: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đủ 80%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số tiết. Nếu </a:t>
            </a: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nghỉ quá 20% số tiết và TB 3 bài kiểm tra định kỳ &lt; hoặc = 3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sẽ </a:t>
            </a: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không được dự thi cuối kỳ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. 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9221" name="Rectangle 8"/>
          <p:cNvSpPr/>
          <p:nvPr/>
        </p:nvSpPr>
        <p:spPr>
          <a:xfrm>
            <a:off x="685800" y="2362200"/>
            <a:ext cx="7972425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90000"/>
              </a:lnSpc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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100% sinh viên </a:t>
            </a: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có giáo trình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hoặc </a:t>
            </a: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tập bài giảng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, có </a:t>
            </a: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vở ghi chép và ghi chép bài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(không có sẽ bị mời ra khỏi lớp, </a:t>
            </a: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tính vắng buổi học đó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– tính từ buổi học thứ 3)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9222" name="Rectangle 9"/>
          <p:cNvSpPr/>
          <p:nvPr/>
        </p:nvSpPr>
        <p:spPr>
          <a:xfrm>
            <a:off x="687388" y="3733800"/>
            <a:ext cx="8077200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90000"/>
              </a:lnSpc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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Trong giờ học: phải ghi chép đầy đủ, không được làm việc riêng như: Nói chuyện, sử dụng điện thoại, học các môn khác, ngủ gật...Nếu </a:t>
            </a: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vi phạm sẽ bị ghi sổ đầu bài và tính vắng buổi học đó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.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5800" y="5045075"/>
            <a:ext cx="8229600" cy="1477963"/>
          </a:xfrm>
          <a:prstGeom prst="rect">
            <a:avLst/>
          </a:prstGeom>
        </p:spPr>
        <p:txBody>
          <a:bodyPr>
            <a:spAutoFit/>
          </a:bodyPr>
          <a:p>
            <a:pPr marL="342900" indent="-342900" algn="just">
              <a:lnSpc>
                <a:spcPct val="90000"/>
              </a:lnSpc>
              <a:buFont typeface="Wingdings" panose="05000000000000000000" pitchFamily="2" charset="2"/>
              <a:buChar char=""/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Chấp hành quy định của trường về tác phong, đồng phục, giờ giấc...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marL="342900" indent="-342900" algn="just">
              <a:lnSpc>
                <a:spcPct val="90000"/>
              </a:lnSpc>
            </a:pP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Nếu vào muộn tiết học =&gt;10 phút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, vẫn được vào lớp học tập nhưng bị </a:t>
            </a:r>
            <a:r>
              <a:rPr lang="en-US" altLang="en-US" sz="2000" b="1" dirty="0">
                <a:solidFill>
                  <a:srgbClr val="FF000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tính vắng buổi học đó</a:t>
            </a:r>
            <a:endParaRPr lang="en-US" altLang="en-US" sz="2000" b="1" dirty="0">
              <a:solidFill>
                <a:srgbClr val="FF0000"/>
              </a:solidFill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marL="342900" indent="-342900" algn="just">
              <a:lnSpc>
                <a:spcPct val="90000"/>
              </a:lnSpc>
            </a:pP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marL="342900" indent="-342900" algn="just">
              <a:lnSpc>
                <a:spcPct val="90000"/>
              </a:lnSpc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..........................................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pic>
        <p:nvPicPr>
          <p:cNvPr id="3080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220" grpId="0"/>
      <p:bldP spid="9221" grpId="0"/>
      <p:bldP spid="9222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Group 5"/>
          <p:cNvGrpSpPr/>
          <p:nvPr/>
        </p:nvGrpSpPr>
        <p:grpSpPr>
          <a:xfrm>
            <a:off x="1555750" y="1428750"/>
            <a:ext cx="6553200" cy="517525"/>
            <a:chOff x="1392" y="1114"/>
            <a:chExt cx="4128" cy="326"/>
          </a:xfrm>
        </p:grpSpPr>
        <p:sp>
          <p:nvSpPr>
            <p:cNvPr id="4126" name="Line 6"/>
            <p:cNvSpPr/>
            <p:nvPr/>
          </p:nvSpPr>
          <p:spPr>
            <a:xfrm>
              <a:off x="1632" y="1440"/>
              <a:ext cx="3024" cy="0"/>
            </a:xfrm>
            <a:prstGeom prst="line">
              <a:avLst/>
            </a:prstGeom>
            <a:ln w="9525">
              <a:noFill/>
            </a:ln>
          </p:spPr>
        </p:sp>
        <p:sp>
          <p:nvSpPr>
            <p:cNvPr id="4127" name="Text Box 7"/>
            <p:cNvSpPr txBox="1"/>
            <p:nvPr/>
          </p:nvSpPr>
          <p:spPr>
            <a:xfrm>
              <a:off x="1392" y="1114"/>
              <a:ext cx="4128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just"/>
              <a:endPara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20843" name="AutoShape 11"/>
          <p:cNvSpPr/>
          <p:nvPr/>
        </p:nvSpPr>
        <p:spPr>
          <a:xfrm rot="5400000">
            <a:off x="-1322387" y="2117725"/>
            <a:ext cx="4275137" cy="3219450"/>
          </a:xfrm>
          <a:custGeom>
            <a:avLst/>
            <a:gdLst>
              <a:gd name="txL" fmla="*/ 401 w 21600"/>
              <a:gd name="txT" fmla="*/ 0 h 21600"/>
              <a:gd name="txR" fmla="*/ 21199 w 21600"/>
              <a:gd name="txB" fmla="*/ 13628 h 21600"/>
            </a:gdLst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en-US" altLang="x-none" dirty="0">
              <a:latin typeface=".VnTime" panose="020B7200000000000000" pitchFamily="34" charset="0"/>
            </a:endParaRPr>
          </a:p>
        </p:txBody>
      </p:sp>
      <p:grpSp>
        <p:nvGrpSpPr>
          <p:cNvPr id="5" name="Group 22"/>
          <p:cNvGrpSpPr/>
          <p:nvPr/>
        </p:nvGrpSpPr>
        <p:grpSpPr bwMode="auto">
          <a:xfrm>
            <a:off x="766450" y="1407409"/>
            <a:ext cx="706750" cy="472326"/>
            <a:chOff x="912" y="1104"/>
            <a:chExt cx="405" cy="405"/>
          </a:xfrm>
          <a:solidFill>
            <a:srgbClr val="3399FF"/>
          </a:solidFill>
        </p:grpSpPr>
        <p:grpSp>
          <p:nvGrpSpPr>
            <p:cNvPr id="6" name="Group 23"/>
            <p:cNvGrpSpPr/>
            <p:nvPr/>
          </p:nvGrpSpPr>
          <p:grpSpPr bwMode="auto">
            <a:xfrm>
              <a:off x="912" y="1104"/>
              <a:ext cx="405" cy="405"/>
              <a:chOff x="1289" y="582"/>
              <a:chExt cx="668" cy="668"/>
            </a:xfrm>
            <a:grpFill/>
          </p:grpSpPr>
          <p:sp>
            <p:nvSpPr>
              <p:cNvPr id="144421" name="Oval 24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22" name="Oval 25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23" name="Oval 26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24" name="Oval 27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25" name="Oval 28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4420" name="Text Box 29"/>
            <p:cNvSpPr txBox="1">
              <a:spLocks noChangeArrowheads="1"/>
            </p:cNvSpPr>
            <p:nvPr/>
          </p:nvSpPr>
          <p:spPr bwMode="gray">
            <a:xfrm>
              <a:off x="1004" y="1163"/>
              <a:ext cx="212" cy="28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1</a:t>
              </a:r>
              <a:endPara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/>
          <p:nvPr/>
        </p:nvGrpSpPr>
        <p:grpSpPr bwMode="auto">
          <a:xfrm>
            <a:off x="1270817" y="1792939"/>
            <a:ext cx="670931" cy="473699"/>
            <a:chOff x="1248" y="1755"/>
            <a:chExt cx="405" cy="405"/>
          </a:xfrm>
          <a:solidFill>
            <a:srgbClr val="FF0000"/>
          </a:solidFill>
        </p:grpSpPr>
        <p:grpSp>
          <p:nvGrpSpPr>
            <p:cNvPr id="8" name="Group 31"/>
            <p:cNvGrpSpPr/>
            <p:nvPr/>
          </p:nvGrpSpPr>
          <p:grpSpPr bwMode="auto">
            <a:xfrm>
              <a:off x="1248" y="1755"/>
              <a:ext cx="405" cy="405"/>
              <a:chOff x="1289" y="582"/>
              <a:chExt cx="668" cy="668"/>
            </a:xfrm>
            <a:grpFill/>
          </p:grpSpPr>
          <p:sp>
            <p:nvSpPr>
              <p:cNvPr id="144414" name="Oval 32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15" name="Oval 33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16" name="Oval 34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17" name="Oval 35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18" name="Oval 36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4413" name="Text Box 37"/>
            <p:cNvSpPr txBox="1">
              <a:spLocks noChangeArrowheads="1"/>
            </p:cNvSpPr>
            <p:nvPr/>
          </p:nvSpPr>
          <p:spPr bwMode="gray">
            <a:xfrm>
              <a:off x="1340" y="1814"/>
              <a:ext cx="212" cy="28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2</a:t>
              </a:r>
              <a:endPara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38"/>
          <p:cNvGrpSpPr/>
          <p:nvPr/>
        </p:nvGrpSpPr>
        <p:grpSpPr bwMode="auto">
          <a:xfrm>
            <a:off x="1711864" y="2190380"/>
            <a:ext cx="642937" cy="470289"/>
            <a:chOff x="1275" y="2523"/>
            <a:chExt cx="405" cy="405"/>
          </a:xfrm>
          <a:solidFill>
            <a:srgbClr val="99FF33"/>
          </a:solidFill>
        </p:grpSpPr>
        <p:grpSp>
          <p:nvGrpSpPr>
            <p:cNvPr id="10" name="Group 39"/>
            <p:cNvGrpSpPr/>
            <p:nvPr/>
          </p:nvGrpSpPr>
          <p:grpSpPr bwMode="auto">
            <a:xfrm>
              <a:off x="1275" y="2523"/>
              <a:ext cx="405" cy="405"/>
              <a:chOff x="1289" y="582"/>
              <a:chExt cx="668" cy="668"/>
            </a:xfrm>
            <a:grpFill/>
          </p:grpSpPr>
          <p:sp>
            <p:nvSpPr>
              <p:cNvPr id="144407" name="Oval 40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08" name="Oval 41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09" name="Oval 42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10" name="Oval 43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11" name="Oval 44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4406" name="Text Box 45"/>
            <p:cNvSpPr txBox="1">
              <a:spLocks noChangeArrowheads="1"/>
            </p:cNvSpPr>
            <p:nvPr/>
          </p:nvSpPr>
          <p:spPr bwMode="gray">
            <a:xfrm>
              <a:off x="1367" y="2582"/>
              <a:ext cx="212" cy="28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3</a:t>
              </a:r>
              <a:endPara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1" name="Group 46"/>
          <p:cNvGrpSpPr/>
          <p:nvPr/>
        </p:nvGrpSpPr>
        <p:grpSpPr bwMode="auto">
          <a:xfrm>
            <a:off x="1981543" y="3953277"/>
            <a:ext cx="642938" cy="475855"/>
            <a:chOff x="891" y="3216"/>
            <a:chExt cx="405" cy="407"/>
          </a:xfrm>
          <a:solidFill>
            <a:srgbClr val="FFFF00"/>
          </a:solidFill>
        </p:grpSpPr>
        <p:grpSp>
          <p:nvGrpSpPr>
            <p:cNvPr id="12" name="Group 47"/>
            <p:cNvGrpSpPr/>
            <p:nvPr/>
          </p:nvGrpSpPr>
          <p:grpSpPr bwMode="auto">
            <a:xfrm>
              <a:off x="891" y="3216"/>
              <a:ext cx="405" cy="405"/>
              <a:chOff x="1289" y="582"/>
              <a:chExt cx="668" cy="668"/>
            </a:xfrm>
            <a:grpFill/>
          </p:grpSpPr>
          <p:sp>
            <p:nvSpPr>
              <p:cNvPr id="144400" name="Oval 4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01" name="Oval 4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02" name="Oval 5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03" name="Oval 5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404" name="Oval 5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4399" name="Text Box 53"/>
            <p:cNvSpPr txBox="1">
              <a:spLocks noChangeArrowheads="1"/>
            </p:cNvSpPr>
            <p:nvPr/>
          </p:nvSpPr>
          <p:spPr bwMode="gray">
            <a:xfrm>
              <a:off x="982" y="3275"/>
              <a:ext cx="213" cy="34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6</a:t>
              </a:r>
              <a:endPara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50" name="Text Box 25"/>
          <p:cNvSpPr txBox="1"/>
          <p:nvPr/>
        </p:nvSpPr>
        <p:spPr>
          <a:xfrm>
            <a:off x="304800" y="309563"/>
            <a:ext cx="64008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NỘI DUNG CHÍNH MÔN HỌC</a:t>
            </a:r>
            <a:endParaRPr lang="en-US" altLang="en-US" sz="3200" b="1" dirty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105" name="Group 21"/>
          <p:cNvGrpSpPr/>
          <p:nvPr/>
        </p:nvGrpSpPr>
        <p:grpSpPr>
          <a:xfrm>
            <a:off x="247650" y="955675"/>
            <a:ext cx="8410575" cy="76200"/>
            <a:chOff x="240" y="528"/>
            <a:chExt cx="5298" cy="48"/>
          </a:xfrm>
        </p:grpSpPr>
        <p:sp>
          <p:nvSpPr>
            <p:cNvPr id="4124" name="Line 7"/>
            <p:cNvSpPr/>
            <p:nvPr/>
          </p:nvSpPr>
          <p:spPr>
            <a:xfrm>
              <a:off x="240" y="576"/>
              <a:ext cx="2688" cy="0"/>
            </a:xfrm>
            <a:prstGeom prst="line">
              <a:avLst/>
            </a:prstGeom>
            <a:ln w="1270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25" name="Line 8"/>
            <p:cNvSpPr/>
            <p:nvPr/>
          </p:nvSpPr>
          <p:spPr>
            <a:xfrm>
              <a:off x="240" y="528"/>
              <a:ext cx="5298" cy="0"/>
            </a:xfrm>
            <a:prstGeom prst="line">
              <a:avLst/>
            </a:prstGeom>
            <a:ln w="127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5130" name="Rectangle 2"/>
          <p:cNvSpPr/>
          <p:nvPr/>
        </p:nvSpPr>
        <p:spPr>
          <a:xfrm>
            <a:off x="1473200" y="1301750"/>
            <a:ext cx="7088188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</a:rPr>
              <a:t>Bài mở đầu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131" name="Rectangle 3"/>
          <p:cNvSpPr/>
          <p:nvPr/>
        </p:nvSpPr>
        <p:spPr>
          <a:xfrm>
            <a:off x="1941513" y="1757363"/>
            <a:ext cx="6288087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</a:rPr>
              <a:t>Khái quát về chủ nghĩa Mác- Lênin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132" name="Rectangle 4"/>
          <p:cNvSpPr/>
          <p:nvPr/>
        </p:nvSpPr>
        <p:spPr>
          <a:xfrm>
            <a:off x="2300288" y="2209800"/>
            <a:ext cx="604043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</a:rPr>
              <a:t>Khái quát về tư tưởng Hồ Chí Minh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133" name="Rectangle 5"/>
          <p:cNvSpPr/>
          <p:nvPr/>
        </p:nvSpPr>
        <p:spPr>
          <a:xfrm>
            <a:off x="2625725" y="2641600"/>
            <a:ext cx="5127625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</a:rPr>
              <a:t>Những thành tựu của cách mạng Việt Nam dưới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</a:rPr>
              <a:t> sự lãnh đạo của Đảng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grpSp>
        <p:nvGrpSpPr>
          <p:cNvPr id="14" name="Group 46"/>
          <p:cNvGrpSpPr/>
          <p:nvPr/>
        </p:nvGrpSpPr>
        <p:grpSpPr bwMode="auto">
          <a:xfrm>
            <a:off x="1919652" y="3347941"/>
            <a:ext cx="755568" cy="509687"/>
            <a:chOff x="891" y="3216"/>
            <a:chExt cx="405" cy="405"/>
          </a:xfrm>
          <a:solidFill>
            <a:schemeClr val="accent6"/>
          </a:solidFill>
        </p:grpSpPr>
        <p:grpSp>
          <p:nvGrpSpPr>
            <p:cNvPr id="15" name="Group 47"/>
            <p:cNvGrpSpPr/>
            <p:nvPr/>
          </p:nvGrpSpPr>
          <p:grpSpPr bwMode="auto">
            <a:xfrm>
              <a:off x="891" y="3216"/>
              <a:ext cx="405" cy="405"/>
              <a:chOff x="1289" y="582"/>
              <a:chExt cx="668" cy="668"/>
            </a:xfrm>
            <a:grpFill/>
          </p:grpSpPr>
          <p:sp>
            <p:nvSpPr>
              <p:cNvPr id="61" name="Oval 4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2" name="Oval 4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3" name="Oval 5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4" name="Oval 5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" name="Oval 5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0" name="Text Box 53"/>
            <p:cNvSpPr txBox="1">
              <a:spLocks noChangeArrowheads="1"/>
            </p:cNvSpPr>
            <p:nvPr/>
          </p:nvSpPr>
          <p:spPr bwMode="gray">
            <a:xfrm>
              <a:off x="1006" y="3275"/>
              <a:ext cx="168" cy="31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5</a:t>
              </a:r>
              <a:endParaRPr kumimoji="0" lang="en-US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46"/>
          <p:cNvGrpSpPr/>
          <p:nvPr/>
        </p:nvGrpSpPr>
        <p:grpSpPr bwMode="auto">
          <a:xfrm>
            <a:off x="1926682" y="2684914"/>
            <a:ext cx="642938" cy="538152"/>
            <a:chOff x="891" y="3216"/>
            <a:chExt cx="405" cy="405"/>
          </a:xfrm>
          <a:solidFill>
            <a:srgbClr val="FF99FF"/>
          </a:solidFill>
        </p:grpSpPr>
        <p:grpSp>
          <p:nvGrpSpPr>
            <p:cNvPr id="17" name="Group 47"/>
            <p:cNvGrpSpPr/>
            <p:nvPr/>
          </p:nvGrpSpPr>
          <p:grpSpPr bwMode="auto">
            <a:xfrm>
              <a:off x="891" y="3216"/>
              <a:ext cx="405" cy="405"/>
              <a:chOff x="1289" y="582"/>
              <a:chExt cx="668" cy="668"/>
            </a:xfrm>
            <a:grpFill/>
          </p:grpSpPr>
          <p:sp>
            <p:nvSpPr>
              <p:cNvPr id="69" name="Oval 4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70" name="Oval 4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71" name="Oval 5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72" name="Oval 5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73" name="Oval 5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8" name="Text Box 53"/>
            <p:cNvSpPr txBox="1">
              <a:spLocks noChangeArrowheads="1"/>
            </p:cNvSpPr>
            <p:nvPr/>
          </p:nvSpPr>
          <p:spPr bwMode="gray">
            <a:xfrm>
              <a:off x="983" y="3275"/>
              <a:ext cx="212" cy="28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4</a:t>
              </a:r>
              <a:endPara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8" name="Group 46"/>
          <p:cNvGrpSpPr/>
          <p:nvPr/>
        </p:nvGrpSpPr>
        <p:grpSpPr bwMode="auto">
          <a:xfrm>
            <a:off x="1927661" y="4580385"/>
            <a:ext cx="645624" cy="420251"/>
            <a:chOff x="891" y="3216"/>
            <a:chExt cx="405" cy="408"/>
          </a:xfrm>
          <a:solidFill>
            <a:srgbClr val="00FF99"/>
          </a:solidFill>
        </p:grpSpPr>
        <p:grpSp>
          <p:nvGrpSpPr>
            <p:cNvPr id="19" name="Group 47"/>
            <p:cNvGrpSpPr/>
            <p:nvPr/>
          </p:nvGrpSpPr>
          <p:grpSpPr bwMode="auto">
            <a:xfrm>
              <a:off x="891" y="3216"/>
              <a:ext cx="405" cy="405"/>
              <a:chOff x="1289" y="582"/>
              <a:chExt cx="668" cy="668"/>
            </a:xfrm>
            <a:grpFill/>
          </p:grpSpPr>
          <p:sp>
            <p:nvSpPr>
              <p:cNvPr id="85" name="Oval 4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86" name="Oval 4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87" name="Oval 5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88" name="Oval 5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89" name="Oval 5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4" name="Text Box 53"/>
            <p:cNvSpPr txBox="1">
              <a:spLocks noChangeArrowheads="1"/>
            </p:cNvSpPr>
            <p:nvPr/>
          </p:nvSpPr>
          <p:spPr bwMode="gray">
            <a:xfrm>
              <a:off x="981" y="3275"/>
              <a:ext cx="213" cy="349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7</a:t>
              </a:r>
              <a:endPara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5138" name="Rectangle 6"/>
          <p:cNvSpPr/>
          <p:nvPr/>
        </p:nvSpPr>
        <p:spPr>
          <a:xfrm>
            <a:off x="2625725" y="3429000"/>
            <a:ext cx="6218238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</a:rPr>
              <a:t> Đặc trưng và phương hướng xây dựng CNXH ở VN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139" name="Rectangle 7"/>
          <p:cNvSpPr/>
          <p:nvPr/>
        </p:nvSpPr>
        <p:spPr>
          <a:xfrm>
            <a:off x="2674938" y="3929063"/>
            <a:ext cx="5986462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</a:rPr>
              <a:t>Phát triển kinh tế, xã hội, văn hóa, con người ở Việt Nam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140" name="Rectangle 8"/>
          <p:cNvSpPr/>
          <p:nvPr/>
        </p:nvSpPr>
        <p:spPr>
          <a:xfrm>
            <a:off x="2493963" y="4429125"/>
            <a:ext cx="6542087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</a:rPr>
              <a:t>Tăng cường quốc phòng an ninh, mở rộng quan hệ đối ngoại và hội nhập quốc tế ở nước ta hiện nay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141" name="Rectangle 9"/>
          <p:cNvSpPr/>
          <p:nvPr/>
        </p:nvSpPr>
        <p:spPr>
          <a:xfrm>
            <a:off x="2357438" y="5143500"/>
            <a:ext cx="6067425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</a:rPr>
              <a:t>Xây dựng và hoàn thiện nhà nước pháp quyền XHCN VN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pic>
        <p:nvPicPr>
          <p:cNvPr id="4117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0" name="Group 46"/>
          <p:cNvGrpSpPr/>
          <p:nvPr/>
        </p:nvGrpSpPr>
        <p:grpSpPr bwMode="auto">
          <a:xfrm>
            <a:off x="1729141" y="5091932"/>
            <a:ext cx="645624" cy="480208"/>
            <a:chOff x="891" y="3216"/>
            <a:chExt cx="405" cy="405"/>
          </a:xfrm>
          <a:solidFill>
            <a:srgbClr val="FF0066"/>
          </a:solidFill>
        </p:grpSpPr>
        <p:grpSp>
          <p:nvGrpSpPr>
            <p:cNvPr id="21" name="Group 47"/>
            <p:cNvGrpSpPr/>
            <p:nvPr/>
          </p:nvGrpSpPr>
          <p:grpSpPr bwMode="auto">
            <a:xfrm>
              <a:off x="891" y="3216"/>
              <a:ext cx="405" cy="405"/>
              <a:chOff x="1289" y="582"/>
              <a:chExt cx="668" cy="668"/>
            </a:xfrm>
            <a:grpFill/>
          </p:grpSpPr>
          <p:sp>
            <p:nvSpPr>
              <p:cNvPr id="109" name="Oval 4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0" name="Oval 4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1" name="Oval 5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2" name="Oval 5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3" name="Oval 5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8" name="Text Box 53"/>
            <p:cNvSpPr txBox="1">
              <a:spLocks noChangeArrowheads="1"/>
            </p:cNvSpPr>
            <p:nvPr/>
          </p:nvSpPr>
          <p:spPr bwMode="gray">
            <a:xfrm>
              <a:off x="990" y="3232"/>
              <a:ext cx="170" cy="389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8</a:t>
              </a:r>
              <a:endPara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2" name="Group 46"/>
          <p:cNvGrpSpPr/>
          <p:nvPr/>
        </p:nvGrpSpPr>
        <p:grpSpPr bwMode="auto">
          <a:xfrm>
            <a:off x="1357290" y="5536402"/>
            <a:ext cx="642938" cy="464366"/>
            <a:chOff x="891" y="3216"/>
            <a:chExt cx="405" cy="405"/>
          </a:xfrm>
          <a:solidFill>
            <a:srgbClr val="006600"/>
          </a:solidFill>
        </p:grpSpPr>
        <p:grpSp>
          <p:nvGrpSpPr>
            <p:cNvPr id="23" name="Group 47"/>
            <p:cNvGrpSpPr/>
            <p:nvPr/>
          </p:nvGrpSpPr>
          <p:grpSpPr bwMode="auto">
            <a:xfrm>
              <a:off x="891" y="3216"/>
              <a:ext cx="405" cy="405"/>
              <a:chOff x="1289" y="582"/>
              <a:chExt cx="668" cy="668"/>
            </a:xfrm>
            <a:grpFill/>
          </p:grpSpPr>
          <p:sp>
            <p:nvSpPr>
              <p:cNvPr id="117" name="Oval 4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8" name="Oval 4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9" name="Oval 5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0" name="Oval 5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1" name="Oval 5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6" name="Text Box 53"/>
            <p:cNvSpPr txBox="1">
              <a:spLocks noChangeArrowheads="1"/>
            </p:cNvSpPr>
            <p:nvPr/>
          </p:nvSpPr>
          <p:spPr bwMode="gray">
            <a:xfrm>
              <a:off x="982" y="3240"/>
              <a:ext cx="232" cy="349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9</a:t>
              </a:r>
              <a:endParaRPr kumimoji="0" lang="en-US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4" name="Group 46"/>
          <p:cNvGrpSpPr/>
          <p:nvPr/>
        </p:nvGrpSpPr>
        <p:grpSpPr bwMode="auto">
          <a:xfrm>
            <a:off x="571472" y="5819806"/>
            <a:ext cx="792634" cy="538152"/>
            <a:chOff x="891" y="3216"/>
            <a:chExt cx="405" cy="405"/>
          </a:xfrm>
          <a:solidFill>
            <a:srgbClr val="0000FF"/>
          </a:solidFill>
        </p:grpSpPr>
        <p:grpSp>
          <p:nvGrpSpPr>
            <p:cNvPr id="25" name="Group 47"/>
            <p:cNvGrpSpPr/>
            <p:nvPr/>
          </p:nvGrpSpPr>
          <p:grpSpPr bwMode="auto">
            <a:xfrm>
              <a:off x="891" y="3216"/>
              <a:ext cx="405" cy="405"/>
              <a:chOff x="1289" y="582"/>
              <a:chExt cx="668" cy="668"/>
            </a:xfrm>
            <a:grpFill/>
          </p:grpSpPr>
          <p:sp>
            <p:nvSpPr>
              <p:cNvPr id="125" name="Oval 4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rgbClr val="808080">
                    <a:alpha val="50000"/>
                  </a:srgbClr>
                </a:prstShdw>
              </a:effec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6" name="Oval 4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7" name="Oval 5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8" name="Oval 5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9" name="Oval 5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pFill/>
              <a:ln>
                <a:noFill/>
              </a:ln>
              <a:effectLst>
                <a:prstShdw prst="shdw11">
                  <a:schemeClr val="bg2">
                    <a:alpha val="50000"/>
                  </a:schemeClr>
                </a:prstShdw>
              </a:effec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vi-VN" altLang="en-US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24" name="Text Box 53"/>
            <p:cNvSpPr txBox="1">
              <a:spLocks noChangeArrowheads="1"/>
            </p:cNvSpPr>
            <p:nvPr/>
          </p:nvSpPr>
          <p:spPr bwMode="gray">
            <a:xfrm>
              <a:off x="951" y="3275"/>
              <a:ext cx="244" cy="301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rPr>
                <a:t>10</a:t>
              </a:r>
              <a:endParaRPr kumimoji="0" lang="en-US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071688" y="5572125"/>
            <a:ext cx="6789737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Phát huy sức mạnh của khối ĐĐK to</a:t>
            </a:r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à</a:t>
            </a:r>
            <a:r>
              <a:rPr lang="en-US" altLang="en-US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 dân tộc trong XD, BVTQ 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5875" y="6005513"/>
            <a:ext cx="7643813" cy="64770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x-none" dirty="0">
                <a:solidFill>
                  <a:srgbClr val="002060"/>
                </a:solidFill>
                <a:latin typeface="Arial" panose="020B0604020202020204" pitchFamily="34" charset="0"/>
              </a:rPr>
              <a:t>Tu dưỡng rèn luyện để trở thành người công dân tốt, người lao động tốt</a:t>
            </a:r>
            <a:endParaRPr lang="en-US" altLang="x-none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r>
              <a:rPr lang="en-US" altLang="x-none" dirty="0">
                <a:latin typeface="Arial" panose="020B0604020202020204" pitchFamily="34" charset="0"/>
              </a:rPr>
              <a:t>....................................................... </a:t>
            </a:r>
            <a:endParaRPr lang="en-US" altLang="x-none" dirty="0">
              <a:latin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214938" y="928688"/>
            <a:ext cx="3929063" cy="369888"/>
          </a:xfrm>
          <a:prstGeom prst="rect">
            <a:avLst/>
          </a:prstGeom>
          <a:noFill/>
        </p:spPr>
        <p:txBody>
          <a:bodyPr>
            <a:spAutoFit/>
          </a:bodyPr>
          <a:p>
            <a:r>
              <a:rPr lang="en-US" altLang="x-none" dirty="0">
                <a:solidFill>
                  <a:srgbClr val="FF0000"/>
                </a:solidFill>
                <a:latin typeface="Arial" panose="020B0604020202020204" pitchFamily="34" charset="0"/>
              </a:rPr>
              <a:t>Gồm bài nội dung và bài mở đầu</a:t>
            </a:r>
            <a:endParaRPr lang="en-US" altLang="x-none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0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3" grpId="0" animBg="1"/>
      <p:bldP spid="50" grpId="0"/>
      <p:bldP spid="5130" grpId="0"/>
      <p:bldP spid="5131" grpId="0"/>
      <p:bldP spid="5132" grpId="0"/>
      <p:bldP spid="5133" grpId="0"/>
      <p:bldP spid="5138" grpId="0"/>
      <p:bldP spid="5139" grpId="0"/>
      <p:bldP spid="5140" grpId="0"/>
      <p:bldP spid="5141" grpId="0"/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20" name="Rectangle 4"/>
          <p:cNvSpPr/>
          <p:nvPr/>
        </p:nvSpPr>
        <p:spPr>
          <a:xfrm>
            <a:off x="2381250" y="1524000"/>
            <a:ext cx="6276975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Phải </a:t>
            </a:r>
            <a:r>
              <a:rPr lang="en-US" altLang="en-US" sz="2000" dirty="0">
                <a:solidFill>
                  <a:srgbClr val="C00000"/>
                </a:solidFill>
                <a:latin typeface="Arial" panose="020B0604020202020204" pitchFamily="34" charset="0"/>
              </a:rPr>
              <a:t>nghiên cứu giáo trình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, chuẩn bị các ý kiến hỏi, đề xuất khi nghe giảng. </a:t>
            </a:r>
            <a:r>
              <a:rPr lang="en-US" altLang="en-US" sz="2000" dirty="0">
                <a:solidFill>
                  <a:srgbClr val="C00000"/>
                </a:solidFill>
                <a:latin typeface="Arial" panose="020B0604020202020204" pitchFamily="34" charset="0"/>
              </a:rPr>
              <a:t>Chuẩn bị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 thảo luận, </a:t>
            </a:r>
            <a:r>
              <a:rPr lang="en-US" altLang="en-US" sz="2000" dirty="0">
                <a:solidFill>
                  <a:srgbClr val="C00000"/>
                </a:solidFill>
                <a:latin typeface="Arial" panose="020B0604020202020204" pitchFamily="34" charset="0"/>
              </a:rPr>
              <a:t>đọc, sưu tầm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các tư liệu có liên quan đến nội dung của bài học. 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13315" name="Rectangle 5"/>
          <p:cNvSpPr/>
          <p:nvPr/>
        </p:nvSpPr>
        <p:spPr>
          <a:xfrm>
            <a:off x="533400" y="277813"/>
            <a:ext cx="5508625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sz="32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NHIỆM VỤ CỦA SINH VIÊN</a:t>
            </a:r>
            <a:endParaRPr lang="en-US" altLang="en-US" sz="3200" dirty="0">
              <a:solidFill>
                <a:srgbClr val="00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22" name="Rectangle 6"/>
          <p:cNvSpPr/>
          <p:nvPr/>
        </p:nvSpPr>
        <p:spPr>
          <a:xfrm>
            <a:off x="2643188" y="3505200"/>
            <a:ext cx="606742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Dành thời gian cho việc </a:t>
            </a:r>
            <a:r>
              <a:rPr lang="en-US" altLang="en-US" sz="2000" dirty="0">
                <a:solidFill>
                  <a:srgbClr val="C00000"/>
                </a:solidFill>
                <a:latin typeface="Arial" panose="020B0604020202020204" pitchFamily="34" charset="0"/>
              </a:rPr>
              <a:t>nghiên cứu trước bài giảng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dưới sự hướng dẫn của giảng viên.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60423" name="Rectangle 7"/>
          <p:cNvSpPr/>
          <p:nvPr/>
        </p:nvSpPr>
        <p:spPr>
          <a:xfrm>
            <a:off x="2590800" y="4876800"/>
            <a:ext cx="61722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Tham dự các buổi thảo luận, các buổi lên lớp theo quy định.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grpSp>
        <p:nvGrpSpPr>
          <p:cNvPr id="5126" name="Group 21"/>
          <p:cNvGrpSpPr/>
          <p:nvPr/>
        </p:nvGrpSpPr>
        <p:grpSpPr>
          <a:xfrm>
            <a:off x="247650" y="955675"/>
            <a:ext cx="8410575" cy="76200"/>
            <a:chOff x="240" y="528"/>
            <a:chExt cx="5298" cy="48"/>
          </a:xfrm>
        </p:grpSpPr>
        <p:sp>
          <p:nvSpPr>
            <p:cNvPr id="5129" name="Line 7"/>
            <p:cNvSpPr/>
            <p:nvPr/>
          </p:nvSpPr>
          <p:spPr>
            <a:xfrm>
              <a:off x="240" y="576"/>
              <a:ext cx="2688" cy="0"/>
            </a:xfrm>
            <a:prstGeom prst="line">
              <a:avLst/>
            </a:prstGeom>
            <a:ln w="1270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0" name="Line 8"/>
            <p:cNvSpPr/>
            <p:nvPr/>
          </p:nvSpPr>
          <p:spPr>
            <a:xfrm>
              <a:off x="240" y="528"/>
              <a:ext cx="5298" cy="0"/>
            </a:xfrm>
            <a:prstGeom prst="line">
              <a:avLst/>
            </a:prstGeom>
            <a:ln w="127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</p:grpSp>
      <p:pic>
        <p:nvPicPr>
          <p:cNvPr id="7175" name="Picture 13" descr="histoir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650" y="2033588"/>
            <a:ext cx="1809750" cy="24622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8" name="Picture 14" descr="0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/>
      <p:bldP spid="13315" grpId="0"/>
      <p:bldP spid="60422" grpId="0"/>
      <p:bldP spid="604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4" name="Rectangle 4"/>
          <p:cNvSpPr/>
          <p:nvPr/>
        </p:nvSpPr>
        <p:spPr>
          <a:xfrm>
            <a:off x="501650" y="1219200"/>
            <a:ext cx="8380413" cy="7080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- Chương trình môn học Chính trị do Bộ Lao động Thương binh và Xã hội  ban hành.</a:t>
            </a:r>
            <a:r>
              <a:rPr lang="en-US" altLang="en-US" sz="2000" b="1" dirty="0">
                <a:solidFill>
                  <a:srgbClr val="000066"/>
                </a:solidFill>
                <a:latin typeface="Arial" panose="020B0604020202020204" pitchFamily="34" charset="0"/>
              </a:rPr>
              <a:t>	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14339" name="Rectangle 5"/>
          <p:cNvSpPr/>
          <p:nvPr/>
        </p:nvSpPr>
        <p:spPr>
          <a:xfrm>
            <a:off x="447675" y="304800"/>
            <a:ext cx="67913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32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TÀI LIỆU HỌC TẬP, THAM KHẢO</a:t>
            </a:r>
            <a:endParaRPr lang="en-US" altLang="en-US" sz="3200" b="1" dirty="0">
              <a:solidFill>
                <a:srgbClr val="00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1143000" y="2363788"/>
            <a:ext cx="7559675" cy="7080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p>
            <a:pPr algn="just"/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Giáo trình Chính trị do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do Bộ Lao động Thương binh và Xã hội  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chỉ đạo biên soạn, Nh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à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xuất bản Lao động xã hội, xuất bản 2008.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2381250" y="4640263"/>
            <a:ext cx="6394450" cy="7080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p>
            <a:pPr marL="171450" indent="-171450" algn="just">
              <a:buChar char="-"/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Giáo trình Chính trị của TS.Trương Văn Bính, Nh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à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xuất bản Chính trị quốc gia H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à</a:t>
            </a: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Nội, xuất bản 2015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2916238" y="5499100"/>
            <a:ext cx="5327650" cy="4000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- ...............................................................</a:t>
            </a:r>
            <a:endParaRPr kumimoji="0" lang="en-US" altLang="en-US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6151" name="Group 21"/>
          <p:cNvGrpSpPr/>
          <p:nvPr/>
        </p:nvGrpSpPr>
        <p:grpSpPr>
          <a:xfrm>
            <a:off x="247650" y="955675"/>
            <a:ext cx="8410575" cy="76200"/>
            <a:chOff x="240" y="528"/>
            <a:chExt cx="5298" cy="48"/>
          </a:xfrm>
        </p:grpSpPr>
        <p:sp>
          <p:nvSpPr>
            <p:cNvPr id="6154" name="Line 7"/>
            <p:cNvSpPr/>
            <p:nvPr/>
          </p:nvSpPr>
          <p:spPr>
            <a:xfrm>
              <a:off x="240" y="576"/>
              <a:ext cx="2688" cy="0"/>
            </a:xfrm>
            <a:prstGeom prst="line">
              <a:avLst/>
            </a:prstGeom>
            <a:ln w="1270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5" name="Line 8"/>
            <p:cNvSpPr/>
            <p:nvPr/>
          </p:nvSpPr>
          <p:spPr>
            <a:xfrm>
              <a:off x="240" y="528"/>
              <a:ext cx="5298" cy="0"/>
            </a:xfrm>
            <a:prstGeom prst="line">
              <a:avLst/>
            </a:prstGeom>
            <a:ln w="127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</p:grpSp>
      <p:pic>
        <p:nvPicPr>
          <p:cNvPr id="6152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679575" y="3357563"/>
            <a:ext cx="7023100" cy="7080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p>
            <a:pPr marL="171450" indent="-171450" algn="just">
              <a:buChar char="-"/>
            </a:pPr>
            <a:r>
              <a:rPr lang="en-US" altLang="en-US" sz="2000" b="1" dirty="0">
                <a:solidFill>
                  <a:srgbClr val="00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Tập b</a:t>
            </a:r>
            <a:r>
              <a:rPr lang="en-US" altLang="en-US" sz="2000" b="1" dirty="0">
                <a:solidFill>
                  <a:srgbClr val="000066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à</a:t>
            </a:r>
            <a:r>
              <a:rPr lang="en-US" altLang="en-US" sz="2000" b="1" dirty="0">
                <a:solidFill>
                  <a:srgbClr val="00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i giảng Giáo dục Chính trị, Khoa Lý luận Chính trị, trường Cao đẳng Lý Tự Trọng Tp.HCM.</a:t>
            </a:r>
            <a:endParaRPr lang="en-US" altLang="en-US" sz="2000" b="1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  <p:bldP spid="14339" grpId="0"/>
      <p:bldP spid="3" grpId="0"/>
      <p:bldP spid="6" grpId="0"/>
      <p:bldP spid="7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5"/>
          <p:cNvSpPr/>
          <p:nvPr/>
        </p:nvSpPr>
        <p:spPr>
          <a:xfrm>
            <a:off x="541338" y="339725"/>
            <a:ext cx="4579937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sz="32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KIỂM TRA, ĐÁNH GIÁ</a:t>
            </a:r>
            <a:endParaRPr lang="en-US" altLang="en-US" sz="3200" b="1" dirty="0">
              <a:solidFill>
                <a:srgbClr val="00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7225" y="1370013"/>
            <a:ext cx="26797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sz="2400" b="1" dirty="0">
                <a:solidFill>
                  <a:srgbClr val="C00000"/>
                </a:solidFill>
                <a:latin typeface="Arial" panose="020B0604020202020204" pitchFamily="34" charset="0"/>
              </a:rPr>
              <a:t>1. Điểm quá trình</a:t>
            </a:r>
            <a:endParaRPr lang="en-US" altLang="en-US" sz="24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66800" y="1981200"/>
            <a:ext cx="771525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+ Điểm chuyên cần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  <a:p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+ Điểm thuyết trình, thảo luận nhóm, tiểu luận</a:t>
            </a:r>
            <a:endParaRPr lang="en-US" altLang="en-US" sz="2000" dirty="0">
              <a:solidFill>
                <a:srgbClr val="000066"/>
              </a:solidFill>
              <a:latin typeface="Arial" panose="020B0604020202020204" pitchFamily="34" charset="0"/>
            </a:endParaRPr>
          </a:p>
          <a:p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+ </a:t>
            </a:r>
            <a:r>
              <a:rPr lang="en-US" altLang="en-US" sz="2000" b="1" dirty="0">
                <a:solidFill>
                  <a:srgbClr val="000066"/>
                </a:solidFill>
                <a:latin typeface="Arial" panose="020B0604020202020204" pitchFamily="34" charset="0"/>
              </a:rPr>
              <a:t>Điểm kiểm tra định kỳ: 3 bài</a:t>
            </a:r>
            <a:endParaRPr lang="en-US" altLang="en-US" sz="2000" b="1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6275" y="3198813"/>
            <a:ext cx="39243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sz="2400" b="1" dirty="0">
                <a:solidFill>
                  <a:srgbClr val="C00000"/>
                </a:solidFill>
                <a:latin typeface="Arial" panose="020B0604020202020204" pitchFamily="34" charset="0"/>
              </a:rPr>
              <a:t>2. Điểm thi thúc học phần</a:t>
            </a:r>
            <a:endParaRPr lang="en-US" altLang="en-US" sz="24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grpSp>
        <p:nvGrpSpPr>
          <p:cNvPr id="7174" name="Group 21"/>
          <p:cNvGrpSpPr/>
          <p:nvPr/>
        </p:nvGrpSpPr>
        <p:grpSpPr>
          <a:xfrm>
            <a:off x="247650" y="955675"/>
            <a:ext cx="8410575" cy="76200"/>
            <a:chOff x="240" y="528"/>
            <a:chExt cx="5298" cy="48"/>
          </a:xfrm>
        </p:grpSpPr>
        <p:sp>
          <p:nvSpPr>
            <p:cNvPr id="7176" name="Line 7"/>
            <p:cNvSpPr/>
            <p:nvPr/>
          </p:nvSpPr>
          <p:spPr>
            <a:xfrm>
              <a:off x="240" y="576"/>
              <a:ext cx="2688" cy="0"/>
            </a:xfrm>
            <a:prstGeom prst="line">
              <a:avLst/>
            </a:prstGeom>
            <a:ln w="1270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77" name="Line 8"/>
            <p:cNvSpPr/>
            <p:nvPr/>
          </p:nvSpPr>
          <p:spPr>
            <a:xfrm>
              <a:off x="240" y="528"/>
              <a:ext cx="5298" cy="0"/>
            </a:xfrm>
            <a:prstGeom prst="line">
              <a:avLst/>
            </a:prstGeom>
            <a:ln w="127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</p:grpSp>
      <p:pic>
        <p:nvPicPr>
          <p:cNvPr id="7175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AutoShape 4"/>
          <p:cNvSpPr/>
          <p:nvPr/>
        </p:nvSpPr>
        <p:spPr>
          <a:xfrm>
            <a:off x="755650" y="214313"/>
            <a:ext cx="8102600" cy="5014912"/>
          </a:xfrm>
          <a:prstGeom prst="cloudCallout">
            <a:avLst>
              <a:gd name="adj1" fmla="val -5394"/>
              <a:gd name="adj2" fmla="val 79495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endParaRPr lang="en-US" altLang="en-US" sz="2400" b="1" dirty="0">
              <a:latin typeface=".VnTime" panose="020B7200000000000000" pitchFamily="34" charset="0"/>
            </a:endParaRPr>
          </a:p>
          <a:p>
            <a:pPr algn="ctr"/>
            <a:endParaRPr lang="en-US" altLang="en-US" sz="2400" b="1" dirty="0">
              <a:latin typeface=".VnTime" panose="020B7200000000000000" pitchFamily="34" charset="0"/>
            </a:endParaRPr>
          </a:p>
          <a:p>
            <a:pPr algn="ctr"/>
            <a:r>
              <a:rPr lang="en-US" alt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 sao phải học môn Giáo dục chính trị? Học như thế n</a:t>
            </a:r>
            <a:r>
              <a:rPr lang="en-US" altLang="en-US" sz="4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o?</a:t>
            </a:r>
            <a:endParaRPr lang="en-US" altLang="en-US" sz="4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195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8" name="AutoShape 4"/>
          <p:cNvSpPr>
            <a:spLocks noChangeAspect="1"/>
          </p:cNvSpPr>
          <p:nvPr/>
        </p:nvSpPr>
        <p:spPr>
          <a:xfrm>
            <a:off x="803275" y="3289300"/>
            <a:ext cx="7200900" cy="114300"/>
          </a:xfrm>
          <a:prstGeom prst="flowChartPredefinedProcess">
            <a:avLst/>
          </a:prstGeom>
          <a:gradFill rotWithShape="0">
            <a:gsLst>
              <a:gs pos="0">
                <a:srgbClr val="000000">
                  <a:alpha val="100000"/>
                </a:srgbClr>
              </a:gs>
              <a:gs pos="10001">
                <a:srgbClr val="000040">
                  <a:alpha val="100000"/>
                </a:srgbClr>
              </a:gs>
              <a:gs pos="25000">
                <a:srgbClr val="400040">
                  <a:alpha val="100000"/>
                </a:srgbClr>
              </a:gs>
              <a:gs pos="37500">
                <a:srgbClr val="8F0040">
                  <a:alpha val="100000"/>
                </a:srgbClr>
              </a:gs>
              <a:gs pos="45000">
                <a:srgbClr val="F27300">
                  <a:alpha val="100000"/>
                </a:srgbClr>
              </a:gs>
              <a:gs pos="50000">
                <a:srgbClr val="FFBF00">
                  <a:alpha val="100000"/>
                </a:srgbClr>
              </a:gs>
              <a:gs pos="55000">
                <a:srgbClr val="F27300">
                  <a:alpha val="100000"/>
                </a:srgbClr>
              </a:gs>
              <a:gs pos="62500">
                <a:srgbClr val="8F0040">
                  <a:alpha val="100000"/>
                </a:srgbClr>
              </a:gs>
              <a:gs pos="75000">
                <a:srgbClr val="400040">
                  <a:alpha val="100000"/>
                </a:srgbClr>
              </a:gs>
              <a:gs pos="89999">
                <a:srgbClr val="000040">
                  <a:alpha val="100000"/>
                </a:srgbClr>
              </a:gs>
              <a:gs pos="100000">
                <a:srgbClr val="000000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en-US" altLang="en-US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sp>
        <p:nvSpPr>
          <p:cNvPr id="9219" name="Rectangle 21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en-US" altLang="en-US" dirty="0">
              <a:latin typeface=".VnTime" panose="020B7200000000000000" pitchFamily="34" charset="0"/>
            </a:endParaRPr>
          </a:p>
        </p:txBody>
      </p:sp>
      <p:grpSp>
        <p:nvGrpSpPr>
          <p:cNvPr id="3" name="Group 11"/>
          <p:cNvGrpSpPr/>
          <p:nvPr/>
        </p:nvGrpSpPr>
        <p:grpSpPr>
          <a:xfrm>
            <a:off x="833438" y="3860800"/>
            <a:ext cx="2874962" cy="1933575"/>
            <a:chOff x="5225" y="9335"/>
            <a:chExt cx="2520" cy="1750"/>
          </a:xfrm>
        </p:grpSpPr>
        <p:sp>
          <p:nvSpPr>
            <p:cNvPr id="12299" name="AutoShape 20" descr="2"/>
            <p:cNvSpPr>
              <a:spLocks noChangeArrowheads="1"/>
            </p:cNvSpPr>
            <p:nvPr/>
          </p:nvSpPr>
          <p:spPr bwMode="auto">
            <a:xfrm>
              <a:off x="5225" y="10186"/>
              <a:ext cx="2520" cy="899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1" cstate="print"/>
              <a:srcRect/>
              <a:stretch>
                <a:fillRect/>
              </a:stretch>
            </a:blipFill>
            <a:ln w="9525">
              <a:noFill/>
              <a:round/>
            </a:ln>
            <a:effectLst>
              <a:outerShdw dist="107763" dir="2700000" algn="ctr" rotWithShape="0">
                <a:srgbClr val="C0C0C0"/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anose="020B7200000000000000" pitchFamily="34" charset="0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9226" name="Picture 19" descr="cosmoS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02" y="9335"/>
              <a:ext cx="1080" cy="88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7" name="Picture 18" descr="BOOK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14" y="10122"/>
              <a:ext cx="1260" cy="9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8" name="Picture 17" descr="BOOK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42" y="9848"/>
              <a:ext cx="1635" cy="79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9" name="Picture 16" descr="QUILLPEN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15" y="9336"/>
              <a:ext cx="702" cy="139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30" name="Text Box 15"/>
            <p:cNvSpPr txBox="1"/>
            <p:nvPr/>
          </p:nvSpPr>
          <p:spPr>
            <a:xfrm>
              <a:off x="5867" y="9897"/>
              <a:ext cx="900" cy="5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r" eaLnBrk="0" hangingPunct="0"/>
              <a:r>
                <a:rPr lang="vi-VN" altLang="en-US" sz="800" b="1" dirty="0"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dirty="0">
                <a:latin typeface=".VnTime" panose="020B7200000000000000" pitchFamily="34" charset="0"/>
              </a:endParaRPr>
            </a:p>
          </p:txBody>
        </p:sp>
        <p:sp>
          <p:nvSpPr>
            <p:cNvPr id="9231" name="Text Box 14"/>
            <p:cNvSpPr txBox="1"/>
            <p:nvPr/>
          </p:nvSpPr>
          <p:spPr>
            <a:xfrm>
              <a:off x="6665" y="9863"/>
              <a:ext cx="577" cy="37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eaLnBrk="0" hangingPunct="0"/>
              <a:endParaRPr lang="en-US" altLang="en-US" dirty="0">
                <a:latin typeface=".VnTime" panose="020B7200000000000000" pitchFamily="34" charset="0"/>
              </a:endParaRPr>
            </a:p>
          </p:txBody>
        </p:sp>
        <p:sp>
          <p:nvSpPr>
            <p:cNvPr id="9232" name="WordArt 13"/>
            <p:cNvSpPr>
              <a:spLocks noTextEdit="1"/>
            </p:cNvSpPr>
            <p:nvPr/>
          </p:nvSpPr>
          <p:spPr>
            <a:xfrm rot="1334491">
              <a:off x="6130" y="10696"/>
              <a:ext cx="600" cy="12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  <a:normAutofit/>
            </a:bodyPr>
            <a:p>
              <a:pPr algn="ctr"/>
              <a:r>
                <a:rPr lang="en-US" sz="3600" b="1">
                  <a:solidFill>
                    <a:srgbClr val="FFFFFF"/>
                  </a:solidFill>
                  <a:latin typeface="VNbritannic" charset="0"/>
                  <a:ea typeface="VNbritannic" charset="0"/>
                </a:rPr>
                <a:t>NÀM </a:t>
              </a:r>
              <a:endParaRPr lang="en-US" sz="3600" b="1">
                <a:solidFill>
                  <a:srgbClr val="FFFFFF"/>
                </a:solidFill>
                <a:latin typeface="VNbritannic" charset="0"/>
                <a:ea typeface="VNbritannic" charset="0"/>
              </a:endParaRPr>
            </a:p>
          </p:txBody>
        </p:sp>
        <p:sp>
          <p:nvSpPr>
            <p:cNvPr id="9233" name="Text Box 12"/>
            <p:cNvSpPr txBox="1"/>
            <p:nvPr/>
          </p:nvSpPr>
          <p:spPr>
            <a:xfrm>
              <a:off x="6623" y="10049"/>
              <a:ext cx="720" cy="5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eaLnBrk="0" hangingPunct="0"/>
              <a:endParaRPr lang="en-US" altLang="en-US" dirty="0">
                <a:latin typeface=".VnTime" panose="020B7200000000000000" pitchFamily="34" charset="0"/>
              </a:endParaRPr>
            </a:p>
          </p:txBody>
        </p:sp>
      </p:grpSp>
      <p:pic>
        <p:nvPicPr>
          <p:cNvPr id="18" name="Picture 1" descr="LoGoLT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99413" y="46038"/>
            <a:ext cx="1144588" cy="987425"/>
          </a:xfrm>
          <a:prstGeom prst="rect">
            <a:avLst/>
          </a:prstGeom>
          <a:gradFill rotWithShape="1">
            <a:gsLst>
              <a:gs pos="0">
                <a:srgbClr val="3333CC">
                  <a:tint val="50000"/>
                  <a:satMod val="300000"/>
                </a:srgbClr>
              </a:gs>
              <a:gs pos="35000">
                <a:srgbClr val="3333CC">
                  <a:tint val="37000"/>
                  <a:satMod val="300000"/>
                </a:srgbClr>
              </a:gs>
              <a:gs pos="100000">
                <a:srgbClr val="3333CC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3333CC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52388" y="25400"/>
            <a:ext cx="7947025" cy="10271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TRƯỜNG CAO ĐẲNG LÝ TỰ TRỌNG TP.HỒ CHÍ MINH</a:t>
            </a:r>
            <a:endParaRPr lang="en-US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 lvl="0" algn="ctr" eaLnBrk="1" hangingPunct="1"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KHOA LÝ LUẬN CHÍNH TRỊ</a:t>
            </a:r>
            <a:endParaRPr lang="en-US" altLang="en-US" sz="20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150" y="1268413"/>
            <a:ext cx="8743950" cy="612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defTabSz="914400">
              <a:lnSpc>
                <a:spcPct val="115000"/>
              </a:lnSpc>
              <a:spcBef>
                <a:spcPts val="300"/>
              </a:spcBef>
              <a:spcAft>
                <a:spcPts val="1000"/>
              </a:spcAft>
              <a:tabLst>
                <a:tab pos="269875" algn="l"/>
              </a:tabLst>
            </a:pP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BÀI MỞ ĐẦU</a:t>
            </a:r>
            <a:endParaRPr lang="en-US" altLang="en-US" sz="32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9224" name="Picture 14" descr="00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8" name="AutoShape 4"/>
          <p:cNvSpPr>
            <a:spLocks noChangeAspect="1"/>
          </p:cNvSpPr>
          <p:nvPr/>
        </p:nvSpPr>
        <p:spPr>
          <a:xfrm>
            <a:off x="1042988" y="1649413"/>
            <a:ext cx="7200900" cy="114300"/>
          </a:xfrm>
          <a:prstGeom prst="flowChartPredefinedProcess">
            <a:avLst/>
          </a:prstGeom>
          <a:gradFill rotWithShape="0">
            <a:gsLst>
              <a:gs pos="0">
                <a:srgbClr val="000000">
                  <a:alpha val="100000"/>
                </a:srgbClr>
              </a:gs>
              <a:gs pos="10001">
                <a:srgbClr val="000040">
                  <a:alpha val="100000"/>
                </a:srgbClr>
              </a:gs>
              <a:gs pos="25000">
                <a:srgbClr val="400040">
                  <a:alpha val="100000"/>
                </a:srgbClr>
              </a:gs>
              <a:gs pos="37500">
                <a:srgbClr val="8F0040">
                  <a:alpha val="100000"/>
                </a:srgbClr>
              </a:gs>
              <a:gs pos="45000">
                <a:srgbClr val="F27300">
                  <a:alpha val="100000"/>
                </a:srgbClr>
              </a:gs>
              <a:gs pos="50000">
                <a:srgbClr val="FFBF00">
                  <a:alpha val="100000"/>
                </a:srgbClr>
              </a:gs>
              <a:gs pos="55000">
                <a:srgbClr val="F27300">
                  <a:alpha val="100000"/>
                </a:srgbClr>
              </a:gs>
              <a:gs pos="62500">
                <a:srgbClr val="8F0040">
                  <a:alpha val="100000"/>
                </a:srgbClr>
              </a:gs>
              <a:gs pos="75000">
                <a:srgbClr val="400040">
                  <a:alpha val="100000"/>
                </a:srgbClr>
              </a:gs>
              <a:gs pos="89999">
                <a:srgbClr val="000040">
                  <a:alpha val="100000"/>
                </a:srgbClr>
              </a:gs>
              <a:gs pos="100000">
                <a:srgbClr val="000000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en-US" altLang="en-US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sp>
        <p:nvSpPr>
          <p:cNvPr id="10243" name="Rectangle 4"/>
          <p:cNvSpPr/>
          <p:nvPr/>
        </p:nvSpPr>
        <p:spPr>
          <a:xfrm>
            <a:off x="107950" y="136525"/>
            <a:ext cx="8743950" cy="547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defTabSz="914400">
              <a:lnSpc>
                <a:spcPct val="115000"/>
              </a:lnSpc>
              <a:spcBef>
                <a:spcPts val="300"/>
              </a:spcBef>
              <a:spcAft>
                <a:spcPts val="1000"/>
              </a:spcAft>
              <a:tabLst>
                <a:tab pos="269875" algn="l"/>
              </a:tabLst>
            </a:pPr>
            <a:r>
              <a:rPr lang="en-US" altLang="en-US" sz="2800" b="1" dirty="0">
                <a:solidFill>
                  <a:srgbClr val="0033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BÀI MỞ ĐẦU</a:t>
            </a:r>
            <a:endParaRPr lang="en-US" altLang="en-US" sz="2800" dirty="0">
              <a:solidFill>
                <a:srgbClr val="0033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7" name="AutoShape 20"/>
          <p:cNvSpPr>
            <a:spLocks noChangeArrowheads="1"/>
          </p:cNvSpPr>
          <p:nvPr/>
        </p:nvSpPr>
        <p:spPr bwMode="gray">
          <a:xfrm>
            <a:off x="184150" y="2559050"/>
            <a:ext cx="1393825" cy="3033713"/>
          </a:xfrm>
          <a:prstGeom prst="roundRect">
            <a:avLst>
              <a:gd name="adj" fmla="val 50000"/>
            </a:avLst>
          </a:prstGeom>
          <a:solidFill>
            <a:srgbClr val="0000FF"/>
          </a:solidFill>
          <a:ln w="28575" algn="ctr">
            <a:solidFill>
              <a:srgbClr val="008000"/>
            </a:solidFill>
            <a:rou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NỘI 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DUNG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vi-VN" sz="2600" b="1" i="0" u="none" strike="noStrike" kern="0" cap="none" spc="0" normalizeH="0" baseline="0" noProof="0" dirty="0">
                <a:ln>
                  <a:noFill/>
                </a:ln>
                <a:solidFill>
                  <a:srgbClr val="AC0C2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US" sz="2600" b="1" i="0" u="none" strike="noStrike" kern="0" cap="none" spc="0" normalizeH="0" baseline="0" noProof="0" dirty="0">
              <a:ln>
                <a:noFill/>
              </a:ln>
              <a:solidFill>
                <a:srgbClr val="AC0C2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Freeform 32"/>
          <p:cNvSpPr/>
          <p:nvPr/>
        </p:nvSpPr>
        <p:spPr bwMode="gray">
          <a:xfrm flipH="1" flipV="1">
            <a:off x="1609725" y="1928813"/>
            <a:ext cx="1246188" cy="1152525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Freeform 32"/>
          <p:cNvSpPr/>
          <p:nvPr/>
        </p:nvSpPr>
        <p:spPr bwMode="gray">
          <a:xfrm flipH="1">
            <a:off x="1609725" y="4071938"/>
            <a:ext cx="1246188" cy="892175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Freeform 31"/>
          <p:cNvSpPr/>
          <p:nvPr/>
        </p:nvSpPr>
        <p:spPr bwMode="gray">
          <a:xfrm flipH="1">
            <a:off x="1587500" y="3143250"/>
            <a:ext cx="1290638" cy="596900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AutoShape 3"/>
          <p:cNvSpPr/>
          <p:nvPr/>
        </p:nvSpPr>
        <p:spPr>
          <a:xfrm>
            <a:off x="2855913" y="1714500"/>
            <a:ext cx="5799137" cy="973138"/>
          </a:xfrm>
          <a:prstGeom prst="roundRect">
            <a:avLst>
              <a:gd name="adj" fmla="val 50000"/>
            </a:avLst>
          </a:prstGeom>
          <a:solidFill>
            <a:srgbClr val="0000FF"/>
          </a:solidFill>
          <a:ln w="2857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just" defTabSz="914400">
              <a:lnSpc>
                <a:spcPct val="115000"/>
              </a:lnSpc>
              <a:spcAft>
                <a:spcPts val="1000"/>
              </a:spcAft>
              <a:tabLst>
                <a:tab pos="269875" algn="l"/>
              </a:tabLst>
            </a:pP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1. Vị trí, tính chất môn học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2" name="AutoShape 3"/>
          <p:cNvSpPr/>
          <p:nvPr/>
        </p:nvSpPr>
        <p:spPr>
          <a:xfrm>
            <a:off x="2855913" y="3071813"/>
            <a:ext cx="5799137" cy="936625"/>
          </a:xfrm>
          <a:prstGeom prst="roundRect">
            <a:avLst>
              <a:gd name="adj" fmla="val 50000"/>
            </a:avLst>
          </a:prstGeom>
          <a:solidFill>
            <a:srgbClr val="0000FF"/>
          </a:solidFill>
          <a:ln w="2857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just" defTabSz="914400">
              <a:lnSpc>
                <a:spcPct val="115000"/>
              </a:lnSpc>
              <a:spcAft>
                <a:spcPts val="1000"/>
              </a:spcAft>
              <a:tabLst>
                <a:tab pos="269875" algn="l"/>
              </a:tabLst>
            </a:pPr>
            <a:r>
              <a:rPr lang="vi-V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2. Mục tiêu của môn học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3" name="AutoShape 3"/>
          <p:cNvSpPr/>
          <p:nvPr/>
        </p:nvSpPr>
        <p:spPr>
          <a:xfrm>
            <a:off x="2855913" y="4429125"/>
            <a:ext cx="5799137" cy="942975"/>
          </a:xfrm>
          <a:prstGeom prst="roundRect">
            <a:avLst>
              <a:gd name="adj" fmla="val 50000"/>
            </a:avLst>
          </a:prstGeom>
          <a:solidFill>
            <a:srgbClr val="0000FF"/>
          </a:solidFill>
          <a:ln w="2857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indent="20955" algn="just" defTabSz="914400">
              <a:lnSpc>
                <a:spcPct val="115000"/>
              </a:lnSpc>
              <a:spcAft>
                <a:spcPts val="1000"/>
              </a:spcAft>
              <a:tabLst>
                <a:tab pos="269875" algn="l"/>
              </a:tabLst>
            </a:pP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3. Nội dung chính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0251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AutoShape 3"/>
          <p:cNvSpPr/>
          <p:nvPr/>
        </p:nvSpPr>
        <p:spPr>
          <a:xfrm>
            <a:off x="2714625" y="5715000"/>
            <a:ext cx="6215063" cy="942975"/>
          </a:xfrm>
          <a:prstGeom prst="roundRect">
            <a:avLst>
              <a:gd name="adj" fmla="val 50000"/>
            </a:avLst>
          </a:prstGeom>
          <a:solidFill>
            <a:srgbClr val="0000FF"/>
          </a:solidFill>
          <a:ln w="2857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indent="20955" algn="just" defTabSz="914400">
              <a:lnSpc>
                <a:spcPct val="115000"/>
              </a:lnSpc>
              <a:spcAft>
                <a:spcPts val="1000"/>
              </a:spcAft>
              <a:tabLst>
                <a:tab pos="269875" algn="l"/>
              </a:tabLst>
            </a:pPr>
            <a:r>
              <a:rPr lang="vi-V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4. Phương pháp dạy học v</a:t>
            </a:r>
            <a:r>
              <a:rPr lang="vi-V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à</a:t>
            </a:r>
            <a:r>
              <a:rPr lang="vi-V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đánh giá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vi-V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môn học</a:t>
            </a:r>
            <a:endParaRPr lang="vi-V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4" name="Freeform 32"/>
          <p:cNvSpPr/>
          <p:nvPr/>
        </p:nvSpPr>
        <p:spPr bwMode="gray">
          <a:xfrm flipH="1">
            <a:off x="1571625" y="4965700"/>
            <a:ext cx="1246188" cy="1392238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17" grpId="0" animBg="1"/>
      <p:bldP spid="21" grpId="0" animBg="1"/>
      <p:bldP spid="22" grpId="0" animBg="1"/>
      <p:bldP spid="23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Rounded Rectangle 8">
            <a:hlinkClick r:id="" action="ppaction://noaction"/>
          </p:cNvPr>
          <p:cNvSpPr/>
          <p:nvPr/>
        </p:nvSpPr>
        <p:spPr>
          <a:xfrm>
            <a:off x="306388" y="1484313"/>
            <a:ext cx="8042275" cy="2225675"/>
          </a:xfrm>
          <a:prstGeom prst="round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algn="just" defTabSz="914400" eaLnBrk="1" hangingPunct="1">
              <a:lnSpc>
                <a:spcPct val="115000"/>
              </a:lnSpc>
              <a:spcAft>
                <a:spcPts val="1000"/>
              </a:spcAft>
              <a:buNone/>
              <a:tabLst>
                <a:tab pos="269875" algn="l"/>
              </a:tabLst>
            </a:pPr>
            <a:r>
              <a:rPr lang="en-US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1. Vị trí, tính chất môn học</a:t>
            </a:r>
            <a:endParaRPr lang="en-US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1267" name="Rectangle 9"/>
          <p:cNvSpPr/>
          <p:nvPr/>
        </p:nvSpPr>
        <p:spPr>
          <a:xfrm>
            <a:off x="3902075" y="4141788"/>
            <a:ext cx="4876800" cy="292100"/>
          </a:xfrm>
          <a:prstGeom prst="rect">
            <a:avLst/>
          </a:prstGeom>
          <a:gradFill rotWithShape="0">
            <a:gsLst>
              <a:gs pos="0">
                <a:srgbClr val="FFF200">
                  <a:alpha val="100000"/>
                </a:srgbClr>
              </a:gs>
              <a:gs pos="45000">
                <a:srgbClr val="FF7A00">
                  <a:alpha val="100000"/>
                </a:srgbClr>
              </a:gs>
              <a:gs pos="70000">
                <a:srgbClr val="FF0300">
                  <a:alpha val="100000"/>
                </a:srgbClr>
              </a:gs>
              <a:gs pos="100000">
                <a:srgbClr val="4D0808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en-US" altLang="en-US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pic>
        <p:nvPicPr>
          <p:cNvPr id="11268" name="Picture 10" descr="celtic0131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86738" y="3424238"/>
            <a:ext cx="889000" cy="571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9" name="Picture 8" descr="BD13635_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9788" y="476250"/>
            <a:ext cx="341312" cy="2838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0" name="Picture 14" descr="00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60" name="AutoShape 4"/>
          <p:cNvSpPr>
            <a:spLocks noChangeAspect="1"/>
          </p:cNvSpPr>
          <p:nvPr/>
        </p:nvSpPr>
        <p:spPr>
          <a:xfrm flipV="1">
            <a:off x="1125538" y="869950"/>
            <a:ext cx="2654300" cy="85725"/>
          </a:xfrm>
          <a:prstGeom prst="flowChartPredefinedProcess">
            <a:avLst/>
          </a:prstGeom>
          <a:gradFill rotWithShape="0">
            <a:gsLst>
              <a:gs pos="0">
                <a:srgbClr val="000000">
                  <a:alpha val="100000"/>
                </a:srgbClr>
              </a:gs>
              <a:gs pos="10001">
                <a:srgbClr val="000040">
                  <a:alpha val="100000"/>
                </a:srgbClr>
              </a:gs>
              <a:gs pos="25000">
                <a:srgbClr val="400040">
                  <a:alpha val="100000"/>
                </a:srgbClr>
              </a:gs>
              <a:gs pos="37500">
                <a:srgbClr val="8F0040">
                  <a:alpha val="100000"/>
                </a:srgbClr>
              </a:gs>
              <a:gs pos="45000">
                <a:srgbClr val="F27300">
                  <a:alpha val="100000"/>
                </a:srgbClr>
              </a:gs>
              <a:gs pos="50000">
                <a:srgbClr val="FFBF00">
                  <a:alpha val="100000"/>
                </a:srgbClr>
              </a:gs>
              <a:gs pos="55000">
                <a:srgbClr val="F27300">
                  <a:alpha val="100000"/>
                </a:srgbClr>
              </a:gs>
              <a:gs pos="62500">
                <a:srgbClr val="8F0040">
                  <a:alpha val="100000"/>
                </a:srgbClr>
              </a:gs>
              <a:gs pos="75000">
                <a:srgbClr val="400040">
                  <a:alpha val="100000"/>
                </a:srgbClr>
              </a:gs>
              <a:gs pos="89999">
                <a:srgbClr val="000040">
                  <a:alpha val="100000"/>
                </a:srgbClr>
              </a:gs>
              <a:gs pos="100000">
                <a:srgbClr val="000000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en-US" altLang="en-US" dirty="0">
              <a:latin typeface=".VnTime" panose="020B7200000000000000" pitchFamily="34" charset="0"/>
            </a:endParaRPr>
          </a:p>
        </p:txBody>
      </p:sp>
      <p:sp>
        <p:nvSpPr>
          <p:cNvPr id="12291" name="WordArt 2"/>
          <p:cNvSpPr>
            <a:spLocks noTextEdit="1"/>
          </p:cNvSpPr>
          <p:nvPr/>
        </p:nvSpPr>
        <p:spPr>
          <a:xfrm>
            <a:off x="719138" y="117475"/>
            <a:ext cx="3778250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Arial Đen" charset="0"/>
                <a:ea typeface="Arial Đen" charset="0"/>
              </a:rPr>
              <a:t>Giáo dục Chính trị </a:t>
            </a:r>
            <a:endParaRPr 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Arial Đen" charset="0"/>
              <a:ea typeface="Arial Đen" charset="0"/>
            </a:endParaRPr>
          </a:p>
        </p:txBody>
      </p:sp>
      <p:pic>
        <p:nvPicPr>
          <p:cNvPr id="12292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Rectangle 5"/>
          <p:cNvSpPr/>
          <p:nvPr/>
        </p:nvSpPr>
        <p:spPr>
          <a:xfrm>
            <a:off x="714375" y="1357313"/>
            <a:ext cx="32131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nl-NL" altLang="x-non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môn học bắt buộc</a:t>
            </a:r>
            <a:endParaRPr lang="en-US" altLang="x-none" sz="2800" dirty="0">
              <a:latin typeface=".VnTime" panose="020B7200000000000000" pitchFamily="34" charset="0"/>
            </a:endParaRPr>
          </a:p>
        </p:txBody>
      </p:sp>
      <p:sp>
        <p:nvSpPr>
          <p:cNvPr id="12294" name="Rectangle 7"/>
          <p:cNvSpPr/>
          <p:nvPr/>
        </p:nvSpPr>
        <p:spPr>
          <a:xfrm>
            <a:off x="2409825" y="2047875"/>
            <a:ext cx="34480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trình môn học</a:t>
            </a:r>
            <a:endParaRPr lang="en-US" altLang="x-none" sz="2800" dirty="0">
              <a:latin typeface=".VnTime" panose="020B7200000000000000" pitchFamily="34" charset="0"/>
            </a:endParaRPr>
          </a:p>
        </p:txBody>
      </p:sp>
      <p:sp>
        <p:nvSpPr>
          <p:cNvPr id="12295" name="Rectangle 8"/>
          <p:cNvSpPr/>
          <p:nvPr/>
        </p:nvSpPr>
        <p:spPr>
          <a:xfrm>
            <a:off x="428625" y="3714750"/>
            <a:ext cx="2428875" cy="2678113"/>
          </a:xfrm>
          <a:prstGeom prst="rect">
            <a:avLst/>
          </a:prstGeom>
          <a:noFill/>
          <a:ln w="952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Khái quát về chủ nghĩa Mác-Lênin, tư tưởng Hồ Chí Minh, đường lối cách mạng của Đảng Cộng sản Việt Nam</a:t>
            </a:r>
            <a:endParaRPr lang="en-US" altLang="x-none" sz="2400" dirty="0">
              <a:latin typeface=".VnTime" panose="020B7200000000000000" pitchFamily="34" charset="0"/>
            </a:endParaRPr>
          </a:p>
        </p:txBody>
      </p:sp>
      <p:sp>
        <p:nvSpPr>
          <p:cNvPr id="12296" name="Rectangle 9"/>
          <p:cNvSpPr/>
          <p:nvPr/>
        </p:nvSpPr>
        <p:spPr>
          <a:xfrm>
            <a:off x="3571875" y="3714750"/>
            <a:ext cx="2071688" cy="2678113"/>
          </a:xfrm>
          <a:prstGeom prst="rect">
            <a:avLst/>
          </a:prstGeom>
          <a:noFill/>
          <a:ln w="952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Hình th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 thế giới quan, nhân sinh quan khoa học v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cách mạng cho thế hệ trẻ Việt Nam</a:t>
            </a:r>
            <a:endParaRPr lang="en-US" altLang="x-none" sz="2400" dirty="0">
              <a:latin typeface=".VnTime" panose="020B7200000000000000" pitchFamily="34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6286500" y="3643313"/>
            <a:ext cx="2500313" cy="2678113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square" lIns="91440" tIns="45720" rIns="91440" bIns="45720" numCol="1" anchor="ctr" anchorCtr="0" compatLnSpc="1">
            <a:spAutoFit/>
          </a:bodyPr>
          <a:p>
            <a:pPr eaLnBrk="0" hangingPunct="0"/>
            <a:r>
              <a:rPr lang="nl-NL" altLang="x-none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Góp phầnđ</a:t>
            </a:r>
            <a:r>
              <a:rPr lang="nl-NL" altLang="x-none" sz="2400" dirty="0">
                <a:latin typeface="Calibri" panose="020F0502020204030204" pitchFamily="34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o tạo người lao động phát triển to</a:t>
            </a:r>
            <a:r>
              <a:rPr lang="nl-NL" altLang="x-none" sz="2400" dirty="0">
                <a:latin typeface="Calibri" panose="020F0502020204030204" pitchFamily="34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n diệnđápứng yêu cầucủa sự nghiệp xây dựng, bảo vệ Tổ quốc XHCN.</a:t>
            </a:r>
            <a:endParaRPr lang="nl-NL" altLang="x-none" sz="2400" dirty="0">
              <a:latin typeface=".VnTime" panose="020B7200000000000000" pitchFamily="34" charset="0"/>
            </a:endParaRPr>
          </a:p>
        </p:txBody>
      </p:sp>
      <p:cxnSp>
        <p:nvCxnSpPr>
          <p:cNvPr id="12" name="Straight Arrow Connector 11"/>
          <p:cNvCxnSpPr>
            <a:stCxn id="12294" idx="2"/>
          </p:cNvCxnSpPr>
          <p:nvPr/>
        </p:nvCxnSpPr>
        <p:spPr>
          <a:xfrm rot="5400000">
            <a:off x="2709863" y="2147888"/>
            <a:ext cx="1000125" cy="18478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2294" idx="2"/>
          </p:cNvCxnSpPr>
          <p:nvPr/>
        </p:nvCxnSpPr>
        <p:spPr>
          <a:xfrm rot="16200000" flipH="1">
            <a:off x="4638675" y="2066925"/>
            <a:ext cx="1071563" cy="2081213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2294" idx="2"/>
          </p:cNvCxnSpPr>
          <p:nvPr/>
        </p:nvCxnSpPr>
        <p:spPr>
          <a:xfrm rot="16200000" flipH="1">
            <a:off x="3602831" y="3102769"/>
            <a:ext cx="1071563" cy="952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Rounded Rectangle 8">
            <a:hlinkClick r:id="" action="ppaction://noaction"/>
          </p:cNvPr>
          <p:cNvSpPr/>
          <p:nvPr/>
        </p:nvSpPr>
        <p:spPr>
          <a:xfrm>
            <a:off x="306388" y="1484313"/>
            <a:ext cx="8042275" cy="2225675"/>
          </a:xfrm>
          <a:prstGeom prst="round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nl-NL" altLang="x-none" sz="3600" dirty="0">
                <a:solidFill>
                  <a:srgbClr val="FFFFFF"/>
                </a:solidFill>
                <a:latin typeface="Arial" panose="020B0604020202020204" pitchFamily="34" charset="0"/>
              </a:rPr>
              <a:t>2. Mục tiêu của môn học</a:t>
            </a:r>
            <a:endParaRPr lang="en-US" altLang="x-none" sz="3600" dirty="0">
              <a:solidFill>
                <a:schemeClr val="bg1"/>
              </a:solidFill>
              <a:latin typeface="Arial Đen"/>
            </a:endParaRPr>
          </a:p>
        </p:txBody>
      </p:sp>
      <p:sp>
        <p:nvSpPr>
          <p:cNvPr id="13315" name="Rectangle 9"/>
          <p:cNvSpPr/>
          <p:nvPr/>
        </p:nvSpPr>
        <p:spPr>
          <a:xfrm>
            <a:off x="3902075" y="4141788"/>
            <a:ext cx="4876800" cy="292100"/>
          </a:xfrm>
          <a:prstGeom prst="rect">
            <a:avLst/>
          </a:prstGeom>
          <a:gradFill rotWithShape="0">
            <a:gsLst>
              <a:gs pos="0">
                <a:srgbClr val="FFF200">
                  <a:alpha val="100000"/>
                </a:srgbClr>
              </a:gs>
              <a:gs pos="45000">
                <a:srgbClr val="FF7A00">
                  <a:alpha val="100000"/>
                </a:srgbClr>
              </a:gs>
              <a:gs pos="70000">
                <a:srgbClr val="FF0300">
                  <a:alpha val="100000"/>
                </a:srgbClr>
              </a:gs>
              <a:gs pos="100000">
                <a:srgbClr val="4D0808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en-US" altLang="en-US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pic>
        <p:nvPicPr>
          <p:cNvPr id="13316" name="Picture 10" descr="celtic0131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86738" y="3424238"/>
            <a:ext cx="889000" cy="571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Picture 8" descr="BD13635_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9788" y="476250"/>
            <a:ext cx="341312" cy="2838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8" name="Picture 14" descr="00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Rounded Rectangle 5"/>
          <p:cNvSpPr/>
          <p:nvPr/>
        </p:nvSpPr>
        <p:spPr>
          <a:xfrm>
            <a:off x="323850" y="101600"/>
            <a:ext cx="5761038" cy="806450"/>
          </a:xfrm>
          <a:prstGeom prst="round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marL="342900" lvl="0" indent="-342900" algn="just" eaLnBrk="1" hangingPunct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US" altLang="x-none" sz="2800" b="1" dirty="0">
                <a:solidFill>
                  <a:schemeClr val="bg1"/>
                </a:solidFill>
                <a:latin typeface="Arial" panose="020B0604020202020204" pitchFamily="34" charset="0"/>
                <a:cs typeface="Calibri" panose="020F0502020204030204" pitchFamily="34" charset="0"/>
              </a:rPr>
              <a:t> </a:t>
            </a:r>
            <a:r>
              <a:rPr sz="2800" b="1" dirty="0">
                <a:solidFill>
                  <a:schemeClr val="bg1"/>
                </a:solidFill>
                <a:latin typeface="Arial" panose="020B0604020202020204" pitchFamily="34" charset="0"/>
                <a:cs typeface="Calibri" panose="020F0502020204030204" pitchFamily="34" charset="0"/>
              </a:rPr>
              <a:t>Trình bày được</a:t>
            </a:r>
            <a:endParaRPr lang="en-US" altLang="x-none" sz="28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4339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642938" y="1689100"/>
            <a:ext cx="8215313" cy="3046413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square" lIns="91440" tIns="45720" rIns="91440" bIns="45720" numCol="1" anchor="ctr" anchorCtr="0" compatLnSpc="1">
            <a:spAutoFit/>
          </a:bodyPr>
          <a:p>
            <a:pPr eaLnBrk="0" hangingPunct="0"/>
            <a:r>
              <a:rPr lang="nl-NL" altLang="x-none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Một số nội dung cơ bản của chủ nghĩa Mác-Lênin, tư tưởng Hồ Chí Minh;</a:t>
            </a:r>
            <a:endParaRPr lang="nl-NL" altLang="x-none" sz="24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eaLnBrk="0" hangingPunct="0"/>
            <a:endParaRPr lang="nl-NL" altLang="x-none" sz="24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nl-NL" altLang="x-none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          Quan điểm,đường lối củaĐảng Cộng sản Việt Nam và những nhiệm vụ chính trị của đất nước hiện nay;</a:t>
            </a:r>
            <a:endParaRPr lang="nl-NL" altLang="x-none" sz="24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nl-NL" altLang="x-none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nl-NL" altLang="x-none" sz="24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nl-NL" altLang="x-none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                 Nội dung học tập, rèn luyện để trở th</a:t>
            </a:r>
            <a:r>
              <a:rPr lang="nl-NL" altLang="x-none" sz="2400" dirty="0">
                <a:latin typeface="Calibri" panose="020F0502020204030204" pitchFamily="34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nh người công dân tốt, người lao động tốt.</a:t>
            </a:r>
            <a:endParaRPr lang="nl-NL" altLang="x-none" sz="2400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1"/>
          <p:cNvSpPr/>
          <p:nvPr/>
        </p:nvSpPr>
        <p:spPr>
          <a:xfrm>
            <a:off x="642938" y="2413000"/>
            <a:ext cx="7929562" cy="2247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Kiến thức chung được học về quan điểm, đường lối, chính sách của Đảng v</a:t>
            </a:r>
            <a:r>
              <a:rPr lang="nl-NL" altLang="x-non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nl-NL" altLang="x-non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nước          giải quyết các vấn đề của cá nhân, xã hội v</a:t>
            </a:r>
            <a:r>
              <a:rPr lang="nl-NL" altLang="x-non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vấn đề khác trong quá trình học tập, lao động, hoạt động h</a:t>
            </a:r>
            <a:r>
              <a:rPr lang="nl-NL" altLang="x-non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ng</a:t>
            </a:r>
            <a:r>
              <a:rPr lang="nl-NL" altLang="x-non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v</a:t>
            </a:r>
            <a:r>
              <a:rPr lang="nl-NL" altLang="x-non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tham gia xây dựng, bảo vệ Tổ quốc</a:t>
            </a:r>
            <a:endParaRPr lang="en-US" altLang="x-none" sz="2800" dirty="0">
              <a:latin typeface=".VnTime" panose="020B7200000000000000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23850" y="101600"/>
            <a:ext cx="5761038" cy="806450"/>
          </a:xfrm>
          <a:prstGeom prst="round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marL="342900" lvl="0" indent="-342900" algn="just" eaLnBrk="1" hangingPunct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US" altLang="x-none" sz="28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sz="28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Vận dụng được</a:t>
            </a:r>
            <a:endParaRPr lang="en-US" altLang="x-none" sz="28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5715000" y="3097213"/>
            <a:ext cx="571500" cy="117475"/>
          </a:xfrm>
          <a:prstGeom prst="right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ounded Rectangle 2"/>
          <p:cNvSpPr/>
          <p:nvPr/>
        </p:nvSpPr>
        <p:spPr>
          <a:xfrm>
            <a:off x="323850" y="101600"/>
            <a:ext cx="5761038" cy="806450"/>
          </a:xfrm>
          <a:prstGeom prst="round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marL="342900" lvl="0" indent="-342900" algn="just" eaLnBrk="1" hangingPunct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US" altLang="x-none" sz="28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sz="28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Có năng lực vận dụng</a:t>
            </a:r>
            <a:endParaRPr lang="en-US" altLang="x-none" sz="28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428625" y="1833563"/>
            <a:ext cx="8286750" cy="2678113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square" lIns="91440" tIns="45720" rIns="91440" bIns="45720" numCol="1" anchor="ctr" anchorCtr="0" compatLnSpc="1">
            <a:spAutoFit/>
          </a:bodyPr>
          <a:p>
            <a:pPr eaLnBrk="0" hangingPunct="0"/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nl-NL" altLang="x-non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Rèn luyện phẩm chất chính trị, đạo đức, lối sống;</a:t>
            </a:r>
            <a:endParaRPr lang="nl-NL" altLang="x-non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endParaRPr lang="nl-NL" altLang="x-non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Thực hiện tốt quan điểm, đường lối của Đảng;</a:t>
            </a:r>
            <a:endParaRPr lang="nl-NL" altLang="x-non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endParaRPr lang="nl-NL" altLang="x-non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Chính sách, pháp luật của Nh</a:t>
            </a:r>
            <a:r>
              <a:rPr lang="nl-NL" altLang="x-non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nước.</a:t>
            </a:r>
            <a:endParaRPr lang="nl-NL" altLang="x-none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1"/>
          <p:cNvSpPr/>
          <p:nvPr/>
        </p:nvSpPr>
        <p:spPr>
          <a:xfrm>
            <a:off x="1928813" y="2136775"/>
            <a:ext cx="6858000" cy="4154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Nghiên cứu sự hình th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 v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những nội dung chủ yếu của chủ nghĩa Mác – Lênin; tư tưởng Hồ Chí Minh; Đường lối cách mạng của Đảng Cộng sản Việt nam; 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Con đường v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phương pháp để thực hiện các nội dung đó v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thực tiễn cách mạng Việt Nam;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Những kiến thức cơ bản để giáo dục sinh viên trở th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 người công dân tốt, người lao động tốt cho xã hội</a:t>
            </a:r>
            <a:endParaRPr lang="en-US" altLang="x-none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Freeform 31"/>
          <p:cNvSpPr/>
          <p:nvPr/>
        </p:nvSpPr>
        <p:spPr bwMode="gray">
          <a:xfrm flipH="1">
            <a:off x="642938" y="2189163"/>
            <a:ext cx="933450" cy="954088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reeform 31"/>
          <p:cNvSpPr/>
          <p:nvPr/>
        </p:nvSpPr>
        <p:spPr bwMode="gray">
          <a:xfrm flipH="1">
            <a:off x="500063" y="2643188"/>
            <a:ext cx="1228725" cy="1500188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reeform 31"/>
          <p:cNvSpPr/>
          <p:nvPr/>
        </p:nvSpPr>
        <p:spPr bwMode="gray">
          <a:xfrm flipH="1">
            <a:off x="357188" y="3214688"/>
            <a:ext cx="1290638" cy="2571750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ounded Rectangle 6">
            <a:hlinkClick r:id="" action="ppaction://noaction"/>
          </p:cNvPr>
          <p:cNvSpPr/>
          <p:nvPr/>
        </p:nvSpPr>
        <p:spPr>
          <a:xfrm>
            <a:off x="306388" y="0"/>
            <a:ext cx="4837113" cy="1016000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eaLnBrk="1" hangingPunct="1"/>
            <a:r>
              <a:rPr lang="en-US" altLang="x-none" sz="3600" b="1" dirty="0">
                <a:solidFill>
                  <a:srgbClr val="FFFFFF"/>
                </a:solidFill>
                <a:latin typeface="Arial" panose="020B0604020202020204" pitchFamily="34" charset="0"/>
              </a:rPr>
              <a:t>3. </a:t>
            </a:r>
            <a:r>
              <a:rPr sz="3600" b="1" dirty="0">
                <a:solidFill>
                  <a:srgbClr val="FFFFFF"/>
                </a:solidFill>
                <a:latin typeface="Arial" panose="020B0604020202020204" pitchFamily="34" charset="0"/>
              </a:rPr>
              <a:t>Nội dung chính</a:t>
            </a:r>
            <a:endParaRPr lang="en-US" altLang="x-none" sz="3600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5" name="TextBox 7"/>
          <p:cNvSpPr txBox="1"/>
          <p:nvPr/>
        </p:nvSpPr>
        <p:spPr>
          <a:xfrm>
            <a:off x="71438" y="1571625"/>
            <a:ext cx="1285875" cy="523875"/>
          </a:xfrm>
          <a:prstGeom prst="rect">
            <a:avLst/>
          </a:prstGeom>
          <a:solidFill>
            <a:srgbClr val="00FF00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x-none" sz="2800" dirty="0">
                <a:latin typeface=".VnTime" panose="020B7200000000000000" pitchFamily="34" charset="0"/>
              </a:rPr>
              <a:t>GDCT</a:t>
            </a:r>
            <a:endParaRPr lang="en-US" altLang="x-none" sz="2800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1"/>
          <p:cNvSpPr/>
          <p:nvPr/>
        </p:nvSpPr>
        <p:spPr>
          <a:xfrm>
            <a:off x="1357313" y="1785938"/>
            <a:ext cx="6572250" cy="4216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nl-NL" altLang="x-none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GDCT bao gồm </a:t>
            </a:r>
            <a:r>
              <a:rPr lang="nl-NL" altLang="x-none" sz="28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cơ bản nhất </a:t>
            </a:r>
            <a:r>
              <a:rPr lang="nl-NL" altLang="x-none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Triết học Mác – Lênin;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Kinh tế - chính trị Mác – Lênin;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Chủ nghĩa xã hội khoa học; 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Tư tưởng Hồ Chí Minh;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Đường lối cách mạng của ĐCSVN</a:t>
            </a:r>
            <a:endParaRPr lang="en-US" altLang="x-none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Rounded Rectangle 8">
            <a:hlinkClick r:id="" action="ppaction://noaction"/>
          </p:cNvPr>
          <p:cNvSpPr/>
          <p:nvPr/>
        </p:nvSpPr>
        <p:spPr>
          <a:xfrm>
            <a:off x="306388" y="1484313"/>
            <a:ext cx="8134350" cy="2225675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lnSpc>
                <a:spcPct val="115000"/>
              </a:lnSpc>
              <a:spcBef>
                <a:spcPts val="1000"/>
              </a:spcBef>
            </a:pPr>
            <a:r>
              <a:rPr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nl-NL" altLang="x-none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dạy học </a:t>
            </a:r>
            <a:r>
              <a:rPr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đánh giá </a:t>
            </a:r>
            <a:r>
              <a:rPr lang="nl-NL" altLang="x-none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học</a:t>
            </a:r>
            <a:endParaRPr lang="en-US" altLang="x-none" sz="3600" b="1" dirty="0">
              <a:solidFill>
                <a:schemeClr val="bg1"/>
              </a:solidFill>
              <a:latin typeface="Cambria" panose="020405030504060302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59" name="Rectangle 9"/>
          <p:cNvSpPr/>
          <p:nvPr/>
        </p:nvSpPr>
        <p:spPr>
          <a:xfrm>
            <a:off x="3902075" y="4141788"/>
            <a:ext cx="4876800" cy="292100"/>
          </a:xfrm>
          <a:prstGeom prst="rect">
            <a:avLst/>
          </a:prstGeom>
          <a:gradFill rotWithShape="0">
            <a:gsLst>
              <a:gs pos="0">
                <a:srgbClr val="FFF200">
                  <a:alpha val="100000"/>
                </a:srgbClr>
              </a:gs>
              <a:gs pos="45000">
                <a:srgbClr val="FF7A00">
                  <a:alpha val="100000"/>
                </a:srgbClr>
              </a:gs>
              <a:gs pos="70000">
                <a:srgbClr val="FF0300">
                  <a:alpha val="100000"/>
                </a:srgbClr>
              </a:gs>
              <a:gs pos="100000">
                <a:srgbClr val="4D0808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en-US" altLang="en-US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pic>
        <p:nvPicPr>
          <p:cNvPr id="19460" name="Picture 10" descr="celtic0131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48663" y="3424238"/>
            <a:ext cx="727075" cy="571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1" name="Picture 8" descr="BD13635_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0738" y="479425"/>
            <a:ext cx="635000" cy="2838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2" name="Picture 14" descr="00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Rounded Rectangle 5"/>
          <p:cNvSpPr/>
          <p:nvPr/>
        </p:nvSpPr>
        <p:spPr>
          <a:xfrm>
            <a:off x="323850" y="188913"/>
            <a:ext cx="4962525" cy="935038"/>
          </a:xfrm>
          <a:prstGeom prst="round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marL="342900" lvl="0" indent="-342900" algn="just" eaLnBrk="1" hangingPunct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US" altLang="x-none" sz="32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Phương pháp chủ yếu</a:t>
            </a:r>
            <a:endParaRPr lang="en-US" altLang="x-none" sz="32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0483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4" name="Rectangle 6"/>
          <p:cNvSpPr/>
          <p:nvPr/>
        </p:nvSpPr>
        <p:spPr>
          <a:xfrm>
            <a:off x="571500" y="1798638"/>
            <a:ext cx="7715250" cy="3416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duy vật biện chứng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Phương pháp logic - lịch sử, 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Phân tích v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tổng hợp, 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Trừu tường hóa, 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Khái quát hóa, 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Thuyết trình, 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Phỏng vấn, 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Hỏi đáp,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Nêu ý kiến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x-none" sz="2400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Rounded Rectangle 5"/>
          <p:cNvSpPr/>
          <p:nvPr/>
        </p:nvSpPr>
        <p:spPr>
          <a:xfrm>
            <a:off x="309563" y="312738"/>
            <a:ext cx="4297363" cy="806450"/>
          </a:xfrm>
          <a:prstGeom prst="round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just" defTabSz="914400" rtl="0" eaLnBrk="1" fontAlgn="base" latinLnBrk="0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anose="05000000000000000000"/>
              <a:buChar char="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Calibri" panose="020F0502020204030204"/>
                <a:cs typeface="Times New Roman" panose="02020603050405020304"/>
              </a:rPr>
              <a:t> Ý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Calibri" panose="020F0502020204030204"/>
                <a:cs typeface="Times New Roman" panose="02020603050405020304"/>
              </a:rPr>
              <a:t>nghĩa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Calibri" panose="020F0502020204030204"/>
              <a:cs typeface="Times New Roman" panose="02020603050405020304"/>
            </a:endParaRPr>
          </a:p>
        </p:txBody>
      </p:sp>
      <p:pic>
        <p:nvPicPr>
          <p:cNvPr id="21507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Rectangle 10"/>
          <p:cNvSpPr/>
          <p:nvPr/>
        </p:nvSpPr>
        <p:spPr>
          <a:xfrm>
            <a:off x="428625" y="1785938"/>
            <a:ext cx="7786688" cy="3046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Góp phần hình th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 thế giới quan v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phương pháp luận khoa học cho người học. Cụ thể: góp phần m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sắc tư duy, cung cấp tri thức khoa học, kinh nghiệm cuộc sống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để hình th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 thế giới quan khoa học. </a:t>
            </a:r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nl-NL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Điều chỉnh h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 vi của người học đối với môi trường xung quanh, định hướng cho nhận thức đúng đắn</a:t>
            </a:r>
            <a:r>
              <a:rPr lang="nl-NL" altLang="x-none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nl-NL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nhằm mục đích xây dựng xã hội tiến bộ, văn minh</a:t>
            </a:r>
            <a:endParaRPr lang="en-US" altLang="x-none" sz="2400" dirty="0">
              <a:latin typeface=".VnTime" panose="020B7200000000000000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Rounded Rectangle 6"/>
          <p:cNvSpPr/>
          <p:nvPr/>
        </p:nvSpPr>
        <p:spPr>
          <a:xfrm>
            <a:off x="323850" y="428625"/>
            <a:ext cx="1800225" cy="5856288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thế n</a:t>
            </a:r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endParaRPr lang="en-US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 học tập tốt môn </a:t>
            </a:r>
            <a:endParaRPr lang="en-US" alt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 dục chính</a:t>
            </a:r>
            <a:endParaRPr lang="en-US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trị?</a:t>
            </a:r>
            <a:endParaRPr lang="en-US" altLang="en-US" sz="2800" dirty="0">
              <a:solidFill>
                <a:srgbClr val="002060"/>
              </a:solidFill>
              <a:latin typeface=".VnTime" panose="020B7200000000000000" pitchFamily="34" charset="0"/>
            </a:endParaRPr>
          </a:p>
        </p:txBody>
      </p:sp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3132138" y="404813"/>
            <a:ext cx="5472113" cy="1079500"/>
          </a:xfrm>
          <a:prstGeom prst="roundRect">
            <a:avLst>
              <a:gd name="adj" fmla="val 16667"/>
            </a:avLst>
          </a:prstGeom>
          <a:solidFill>
            <a:srgbClr val="FF0066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en-US" altLang="x-none" sz="2800" b="1" dirty="0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1. Động cơ học tập </a:t>
            </a:r>
            <a:endParaRPr lang="en-US" altLang="x-none" sz="2800" b="1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" name="Rounded Rectangle 8"/>
          <p:cNvSpPr>
            <a:spLocks noChangeArrowheads="1"/>
          </p:cNvSpPr>
          <p:nvPr/>
        </p:nvSpPr>
        <p:spPr bwMode="auto">
          <a:xfrm>
            <a:off x="3143250" y="1816100"/>
            <a:ext cx="5472113" cy="1270000"/>
          </a:xfrm>
          <a:prstGeom prst="roundRect">
            <a:avLst>
              <a:gd name="adj" fmla="val 16667"/>
            </a:avLst>
          </a:prstGeom>
          <a:solidFill>
            <a:srgbClr val="00CC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en-US" altLang="x-none" sz="2800" b="1" dirty="0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2. Tinh thần, thái độ học tập</a:t>
            </a:r>
            <a:endParaRPr lang="en-US" altLang="x-none" sz="2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0" name="Rounded Rectangle 9"/>
          <p:cNvSpPr>
            <a:spLocks noChangeArrowheads="1"/>
          </p:cNvSpPr>
          <p:nvPr/>
        </p:nvSpPr>
        <p:spPr bwMode="auto">
          <a:xfrm>
            <a:off x="3143250" y="3357563"/>
            <a:ext cx="5472113" cy="1139825"/>
          </a:xfrm>
          <a:prstGeom prst="roundRect">
            <a:avLst>
              <a:gd name="adj" fmla="val 16667"/>
            </a:avLst>
          </a:prstGeom>
          <a:solidFill>
            <a:srgbClr val="0000FF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en-US" altLang="x-none" sz="2800" b="1" dirty="0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3. Phương châm học tập</a:t>
            </a:r>
            <a:endParaRPr lang="en-US" altLang="x-none" sz="2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Rounded Rectangle 10"/>
          <p:cNvSpPr>
            <a:spLocks noChangeArrowheads="1"/>
          </p:cNvSpPr>
          <p:nvPr/>
        </p:nvSpPr>
        <p:spPr bwMode="auto">
          <a:xfrm>
            <a:off x="3143250" y="4792663"/>
            <a:ext cx="5472113" cy="1228725"/>
          </a:xfrm>
          <a:prstGeom prst="roundRect">
            <a:avLst>
              <a:gd name="adj" fmla="val 16667"/>
            </a:avLst>
          </a:prstGeom>
          <a:solidFill>
            <a:srgbClr val="FF33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en-US" altLang="x-none" sz="2800" b="1" dirty="0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4. Phương pháp học tập</a:t>
            </a:r>
            <a:endParaRPr lang="en-US" altLang="x-none" sz="2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3" name="Straight Arrow Connector 2"/>
          <p:cNvCxnSpPr>
            <a:stCxn id="7" idx="3"/>
            <a:endCxn id="8" idx="1"/>
          </p:cNvCxnSpPr>
          <p:nvPr/>
        </p:nvCxnSpPr>
        <p:spPr>
          <a:xfrm flipV="1">
            <a:off x="2124075" y="944563"/>
            <a:ext cx="1008063" cy="241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130425" y="3357563"/>
            <a:ext cx="928688" cy="18970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7" idx="3"/>
            <a:endCxn id="9" idx="1"/>
          </p:cNvCxnSpPr>
          <p:nvPr/>
        </p:nvCxnSpPr>
        <p:spPr>
          <a:xfrm flipV="1">
            <a:off x="2124075" y="2451100"/>
            <a:ext cx="1019175" cy="9064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7" idx="3"/>
            <a:endCxn id="10" idx="1"/>
          </p:cNvCxnSpPr>
          <p:nvPr/>
        </p:nvCxnSpPr>
        <p:spPr>
          <a:xfrm>
            <a:off x="2124075" y="3357563"/>
            <a:ext cx="1019175" cy="56991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2539" name="Picture 14" descr="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WordArt 2"/>
          <p:cNvSpPr>
            <a:spLocks noTextEdit="1"/>
          </p:cNvSpPr>
          <p:nvPr/>
        </p:nvSpPr>
        <p:spPr>
          <a:xfrm>
            <a:off x="1763713" y="476250"/>
            <a:ext cx="5976937" cy="23034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endParaRPr lang="en-US" sz="3600" b="1"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eaLnBrk="0" hangingPunct="0"/>
            <a:r>
              <a:rPr lang="en-US" sz="3600" b="1">
                <a:ln w="9525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HẾT</a:t>
            </a:r>
            <a:endParaRPr lang="en-US" sz="3600" b="1"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eaLnBrk="0" hangingPunct="0"/>
            <a:r>
              <a:rPr lang="en-US" sz="3600" b="1">
                <a:ln w="9525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Xin chân thành cảm ơn!</a:t>
            </a:r>
            <a:endParaRPr lang="en-US" sz="3600" b="1"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3555" name="Group 5"/>
          <p:cNvGrpSpPr/>
          <p:nvPr/>
        </p:nvGrpSpPr>
        <p:grpSpPr>
          <a:xfrm>
            <a:off x="2524125" y="3933825"/>
            <a:ext cx="4718050" cy="2424113"/>
            <a:chOff x="453" y="2704"/>
            <a:chExt cx="2222" cy="1043"/>
          </a:xfrm>
        </p:grpSpPr>
        <p:pic>
          <p:nvPicPr>
            <p:cNvPr id="23558" name="Picture 6" descr="花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71" y="2704"/>
              <a:ext cx="1584" cy="102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3559" name="Picture 7" descr="feather_writes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92" y="3067"/>
              <a:ext cx="1134" cy="68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3560" name="Picture 8" descr="Candle-04-june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11" y="3022"/>
              <a:ext cx="180" cy="5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61" name="Arc 9"/>
            <p:cNvSpPr/>
            <p:nvPr/>
          </p:nvSpPr>
          <p:spPr>
            <a:xfrm>
              <a:off x="453" y="2749"/>
              <a:ext cx="2222" cy="862"/>
            </a:xfrm>
            <a:custGeom>
              <a:avLst/>
              <a:gdLst>
                <a:gd name="txL" fmla="*/ 0 w 43200"/>
                <a:gd name="txT" fmla="*/ 0 h 43200"/>
                <a:gd name="txR" fmla="*/ 43200 w 43200"/>
                <a:gd name="txB" fmla="*/ 43200 h 43200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txL" t="txT" r="txR" b="txB"/>
              <a:pathLst>
                <a:path w="43200" h="43200" fill="none">
                  <a:moveTo>
                    <a:pt x="21599" y="0"/>
                  </a:move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973"/>
                    <a:pt x="9203" y="432"/>
                    <a:pt x="20822" y="13"/>
                  </a:cubicBezTo>
                </a:path>
                <a:path w="43200" h="43200" stroke="0">
                  <a:moveTo>
                    <a:pt x="21599" y="0"/>
                  </a:move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973"/>
                    <a:pt x="9203" y="432"/>
                    <a:pt x="20822" y="13"/>
                  </a:cubicBezTo>
                  <a:lnTo>
                    <a:pt x="21600" y="21600"/>
                  </a:lnTo>
                  <a:lnTo>
                    <a:pt x="21599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en-US" altLang="x-none" dirty="0">
                <a:latin typeface=".VnTime" panose="020B7200000000000000" pitchFamily="34" charset="0"/>
              </a:endParaRPr>
            </a:p>
          </p:txBody>
        </p:sp>
      </p:grpSp>
      <p:sp>
        <p:nvSpPr>
          <p:cNvPr id="45067" name="AutoShape 11"/>
          <p:cNvSpPr>
            <a:spLocks noChangeAspect="1"/>
          </p:cNvSpPr>
          <p:nvPr/>
        </p:nvSpPr>
        <p:spPr>
          <a:xfrm>
            <a:off x="1331913" y="3429000"/>
            <a:ext cx="6769100" cy="144463"/>
          </a:xfrm>
          <a:prstGeom prst="flowChartPredefinedProcess">
            <a:avLst/>
          </a:prstGeom>
          <a:gradFill rotWithShape="0">
            <a:gsLst>
              <a:gs pos="0">
                <a:srgbClr val="000000">
                  <a:alpha val="100000"/>
                </a:srgbClr>
              </a:gs>
              <a:gs pos="10001">
                <a:srgbClr val="000040">
                  <a:alpha val="100000"/>
                </a:srgbClr>
              </a:gs>
              <a:gs pos="25000">
                <a:srgbClr val="400040">
                  <a:alpha val="100000"/>
                </a:srgbClr>
              </a:gs>
              <a:gs pos="37500">
                <a:srgbClr val="8F0040">
                  <a:alpha val="100000"/>
                </a:srgbClr>
              </a:gs>
              <a:gs pos="45000">
                <a:srgbClr val="F27300">
                  <a:alpha val="100000"/>
                </a:srgbClr>
              </a:gs>
              <a:gs pos="50000">
                <a:srgbClr val="FFBF00">
                  <a:alpha val="100000"/>
                </a:srgbClr>
              </a:gs>
              <a:gs pos="55000">
                <a:srgbClr val="F27300">
                  <a:alpha val="100000"/>
                </a:srgbClr>
              </a:gs>
              <a:gs pos="62500">
                <a:srgbClr val="8F0040">
                  <a:alpha val="100000"/>
                </a:srgbClr>
              </a:gs>
              <a:gs pos="75000">
                <a:srgbClr val="400040">
                  <a:alpha val="100000"/>
                </a:srgbClr>
              </a:gs>
              <a:gs pos="89999">
                <a:srgbClr val="000040">
                  <a:alpha val="100000"/>
                </a:srgbClr>
              </a:gs>
              <a:gs pos="100000">
                <a:srgbClr val="000000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en-US" altLang="en-US" dirty="0">
              <a:latin typeface=".VnTime" panose="020B7200000000000000" pitchFamily="34" charset="0"/>
            </a:endParaRPr>
          </a:p>
        </p:txBody>
      </p:sp>
      <p:pic>
        <p:nvPicPr>
          <p:cNvPr id="23557" name="Picture 14" descr="0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48400"/>
            <a:ext cx="91440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7" grpId="0" animBg="1"/>
    </p:bldLst>
  </p:timing>
</p:sld>
</file>

<file path=ppt/theme/theme1.xml><?xml version="1.0" encoding="utf-8"?>
<a:theme xmlns:a="http://schemas.openxmlformats.org/drawingml/2006/main" name="Thiết kế mặc định">
  <a:themeElements>
    <a:clrScheme name="Thiết kế mặc địn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iết kế mặc địn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Thiết kế mặc địn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5107</Words>
  <Application>WPS Presentation</Application>
  <PresentationFormat/>
  <Paragraphs>224</Paragraphs>
  <Slides>22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Arial</vt:lpstr>
      <vt:lpstr>SimSun</vt:lpstr>
      <vt:lpstr>Wingdings</vt:lpstr>
      <vt:lpstr>.VnTime</vt:lpstr>
      <vt:lpstr>Times New Roman</vt:lpstr>
      <vt:lpstr>Calibri</vt:lpstr>
      <vt:lpstr>VNbangkok</vt:lpstr>
      <vt:lpstr>Segoe Print</vt:lpstr>
      <vt:lpstr>Arial Đen</vt:lpstr>
      <vt:lpstr>Cambria</vt:lpstr>
      <vt:lpstr>Verdana</vt:lpstr>
      <vt:lpstr>VNbritannic</vt:lpstr>
      <vt:lpstr>Microsoft YaHei</vt:lpstr>
      <vt:lpstr>Arial Unicode MS</vt:lpstr>
      <vt:lpstr>Wingdings</vt:lpstr>
      <vt:lpstr>Calibri</vt:lpstr>
      <vt:lpstr>Times New Roman</vt:lpstr>
      <vt:lpstr>Arial Đen</vt:lpstr>
      <vt:lpstr>Thiết kế mặc định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ASUS</cp:lastModifiedBy>
  <cp:revision>98</cp:revision>
  <dcterms:created xsi:type="dcterms:W3CDTF">2007-03-02T02:55:25Z</dcterms:created>
  <dcterms:modified xsi:type="dcterms:W3CDTF">2019-11-04T02:01:31Z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1033-11.2.0.9028</vt:lpwstr>
  </property>
</Properties>
</file>